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60" r:id="rId4"/>
    <p:sldId id="267" r:id="rId5"/>
    <p:sldId id="268" r:id="rId6"/>
    <p:sldId id="261" r:id="rId7"/>
    <p:sldId id="269" r:id="rId8"/>
    <p:sldId id="270" r:id="rId9"/>
    <p:sldId id="274" r:id="rId10"/>
    <p:sldId id="259" r:id="rId11"/>
    <p:sldId id="277" r:id="rId12"/>
    <p:sldId id="279" r:id="rId13"/>
    <p:sldId id="278" r:id="rId14"/>
    <p:sldId id="323" r:id="rId15"/>
    <p:sldId id="324" r:id="rId16"/>
    <p:sldId id="280" r:id="rId17"/>
    <p:sldId id="325" r:id="rId18"/>
    <p:sldId id="281" r:id="rId19"/>
    <p:sldId id="299" r:id="rId20"/>
    <p:sldId id="300" r:id="rId21"/>
    <p:sldId id="301" r:id="rId22"/>
    <p:sldId id="321" r:id="rId23"/>
    <p:sldId id="282" r:id="rId24"/>
    <p:sldId id="283" r:id="rId25"/>
    <p:sldId id="263" r:id="rId26"/>
    <p:sldId id="302" r:id="rId27"/>
    <p:sldId id="303" r:id="rId28"/>
    <p:sldId id="304" r:id="rId29"/>
    <p:sldId id="309" r:id="rId30"/>
    <p:sldId id="310" r:id="rId31"/>
    <p:sldId id="311" r:id="rId32"/>
    <p:sldId id="305" r:id="rId33"/>
    <p:sldId id="306" r:id="rId34"/>
    <p:sldId id="307" r:id="rId35"/>
    <p:sldId id="262" r:id="rId36"/>
    <p:sldId id="308" r:id="rId37"/>
    <p:sldId id="312" r:id="rId38"/>
    <p:sldId id="265" r:id="rId39"/>
    <p:sldId id="313" r:id="rId40"/>
    <p:sldId id="298" r:id="rId41"/>
    <p:sldId id="272" r:id="rId42"/>
    <p:sldId id="314" r:id="rId43"/>
    <p:sldId id="315" r:id="rId44"/>
    <p:sldId id="316" r:id="rId45"/>
    <p:sldId id="317" r:id="rId46"/>
    <p:sldId id="318" r:id="rId47"/>
    <p:sldId id="326" r:id="rId48"/>
    <p:sldId id="319" r:id="rId49"/>
    <p:sldId id="320" r:id="rId50"/>
    <p:sldId id="322" r:id="rId51"/>
    <p:sldId id="284" r:id="rId52"/>
    <p:sldId id="285" r:id="rId53"/>
    <p:sldId id="286" r:id="rId54"/>
    <p:sldId id="287" r:id="rId55"/>
    <p:sldId id="288" r:id="rId56"/>
    <p:sldId id="289" r:id="rId57"/>
    <p:sldId id="297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66" r:id="rId66"/>
    <p:sldId id="275" r:id="rId67"/>
    <p:sldId id="276" r:id="rId68"/>
    <p:sldId id="2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AF723-4300-4361-8C45-A4631E2B6DEB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00765-27D3-4552-B680-A85DF06CC12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875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B83B-D89C-7F4E-598F-6D90653A6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97FC5-C32C-F495-D503-4E89BB6A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A2073-2B65-EC01-6F34-9D39E048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D802F-BCD1-E17C-905E-3BBA321F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C0F1-87B5-8A7B-BA95-7ADA9BDA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40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3640-400B-6638-0B20-B5B9AA1F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4B99F-D448-3483-A8DE-47F568BCA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8AF66-881A-E2E4-BA31-34FD3AA4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1D52E-0B28-53A6-47E0-A6C1208C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6C9B-8A13-D765-2737-76ADD52B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02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ABD58-AF26-ED8D-66BB-F02CB92B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C0446-97BA-B43D-167A-586D013C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13FD-1D4D-E9EB-C2AA-49B5FD8F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1C7C4-8446-98DA-181F-303CC572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F624A-8865-D65A-35DF-844D4A78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587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510C-3E4B-183D-2A51-B381B4FE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C32C-576B-99D4-DDD3-AD71837A6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47973-3E50-0F5D-8958-3E2B9C3A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49744-CFF8-A816-A97F-912F3E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33061-B721-D3E2-C4B5-51F7EE5F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920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1032-CCDB-32BA-009F-DF60C85B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3A4F4-9DB4-DE49-0DFC-4BE070A56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E9DA-481D-F91E-CB8A-57035FEE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AF8B1-7CB4-ADC0-056A-8AD2611D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C133-1F3E-626A-FEF6-220C6B6B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285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FF36-2B71-B393-2F75-EFB035F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16B-781E-6E60-A1DF-128686E7A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B41C7-13A2-38E8-BF3D-354F72BD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BB839-B1E3-C49D-E0F9-FA0B5FC9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156EA-31D1-5888-3FF8-507A3958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5BADE-3749-CE95-B645-0691BE41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853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4136-E450-18E8-004D-8ADDA85A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3C674-5F95-49B1-39D2-C5740B1F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F0ACC-75E8-FBEC-BA2F-2EC5632B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FAAD2-C529-D7EE-E0A8-2FBC72FD7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70B2A-258D-01D5-DB01-65D87C24E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90005-7BA4-4B32-BBD9-F8A20564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338C9-EA3B-5B96-4D52-889B2E35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D1E2F-516C-E4D0-8801-DF02DC0E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853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A6DB-AA0B-0370-F237-836C6F40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A095A-58DF-9826-1B17-1BDC4374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4C3EE-6174-7872-F387-710F2AF0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EBF6-FF68-9A72-B9EB-4F011334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927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B0012-10BA-C4EE-29A9-8C640433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EFE89-1251-71D8-DED1-FC17E679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D3981-B8A7-F5DE-AB8D-80D6972A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372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25D2-3077-E5D3-16CC-36D62451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77E5-81FE-3944-A17A-BAE908FD2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4366F-0389-B1E8-76FE-C0BD8D4D6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2B2D-FD57-A32A-977F-4000C333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ACF98-CD52-FC69-F8F5-73E67F50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65D11-F65B-A5AD-68E2-751449CB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3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0704-9C0A-D855-E78F-D2378627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1F1C1-5EEE-527D-C676-41C5ECE62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BB727-4985-9A6D-A156-B8216A065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C941B-905D-69FE-DD1E-5CD1B46C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83701-71EE-F268-AFBB-A9684CBC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B7A32-483A-69BB-4480-D5B8244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14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10425-3E6F-8616-6282-4243029D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D2843-5528-D090-C979-1B8013601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B0D17-1656-BE3D-7351-0A4D529A7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DD8C3-CB23-43C1-90F9-D3FC732FA590}" type="datetimeFigureOut">
              <a:rPr lang="en-ID" smtClean="0"/>
              <a:t>22/08/2025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0342-4B52-E354-F9DA-EFD4307D9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21F93-9E2E-D30A-E927-6F238C59B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C73DDB-6423-4990-89A2-4655A85649C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336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ldraw.com/en/learn/guide-to-vector-design/raster-vs-vecto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reldraw.com/en/learn/guide-to-vector-desig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99designs.com/blog/tips/ppi-vs-dpi-whats-the-differe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" TargetMode="External"/><Relationship Id="rId2" Type="http://schemas.openxmlformats.org/officeDocument/2006/relationships/hyperlink" Target="https://doi.org/10.1007/s10462-023-10554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TIP.2024.3456789" TargetMode="External"/><Relationship Id="rId5" Type="http://schemas.openxmlformats.org/officeDocument/2006/relationships/hyperlink" Target="https://doi.org/10.1007/978-1-84882-935-0" TargetMode="External"/><Relationship Id="rId4" Type="http://schemas.openxmlformats.org/officeDocument/2006/relationships/hyperlink" Target="https://doi.org/10.1007/978-1-4842-5987-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err="1"/>
              <a:t>Pengolahan</a:t>
            </a:r>
            <a:r>
              <a:rPr lang="en-US" sz="5300" b="1" dirty="0"/>
              <a:t> Citra </a:t>
            </a:r>
            <a:r>
              <a:rPr lang="id-ID" sz="5300" b="1" dirty="0"/>
              <a:t>Dan Visi Komputer</a:t>
            </a:r>
            <a:br>
              <a:rPr lang="en-US" b="1" dirty="0"/>
            </a:br>
            <a:r>
              <a:rPr lang="id-ID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PCVK</a:t>
            </a:r>
            <a:br>
              <a:rPr lang="id-ID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D" dirty="0"/>
              <a:t>RTI235007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641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#01-B –</a:t>
            </a:r>
            <a:r>
              <a:rPr lang="en-US" dirty="0" err="1"/>
              <a:t>Pengantar</a:t>
            </a:r>
            <a:r>
              <a:rPr lang="en-US" dirty="0"/>
              <a:t> Citra Digital: </a:t>
            </a:r>
            <a:r>
              <a:rPr lang="en-US" dirty="0" err="1"/>
              <a:t>Representasi</a:t>
            </a:r>
            <a:r>
              <a:rPr lang="en-US" dirty="0"/>
              <a:t>, </a:t>
            </a:r>
            <a:r>
              <a:rPr lang="en-US" dirty="0" err="1"/>
              <a:t>Karakteristik</a:t>
            </a:r>
            <a:r>
              <a:rPr lang="en-US" dirty="0"/>
              <a:t>,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Visi </a:t>
            </a:r>
            <a:r>
              <a:rPr lang="en-US" dirty="0" err="1"/>
              <a:t>Komputer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d-ID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TEACHING TEAM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MATA KULIAH </a:t>
            </a:r>
            <a:r>
              <a:rPr lang="id-ID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 CITRA DAN VISI KOMPUTER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0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4584-BF4A-77E6-2473-F359D8BD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D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Representasi</a:t>
            </a:r>
            <a:r>
              <a:rPr lang="en-ID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dan </a:t>
            </a:r>
            <a:r>
              <a:rPr lang="en-ID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Karakteristik</a:t>
            </a:r>
            <a:r>
              <a:rPr lang="en-ID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Citra Digital</a:t>
            </a:r>
            <a:endParaRPr lang="en-ID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0FFF-E058-79C5-5900-18B55A4A4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 Narrow" panose="020B0606020202030204" pitchFamily="34" charset="0"/>
              </a:rPr>
              <a:t>Format </a:t>
            </a:r>
            <a:r>
              <a:rPr lang="en-ID" dirty="0" err="1">
                <a:latin typeface="Arial Narrow" panose="020B0606020202030204" pitchFamily="34" charset="0"/>
              </a:rPr>
              <a:t>citra</a:t>
            </a:r>
            <a:r>
              <a:rPr lang="en-ID" dirty="0">
                <a:latin typeface="Arial Narrow" panose="020B0606020202030204" pitchFamily="34" charset="0"/>
              </a:rPr>
              <a:t> dan model </a:t>
            </a:r>
            <a:r>
              <a:rPr lang="en-ID" dirty="0" err="1">
                <a:latin typeface="Arial Narrow" panose="020B0606020202030204" pitchFamily="34" charset="0"/>
              </a:rPr>
              <a:t>warna</a:t>
            </a:r>
            <a:endParaRPr lang="en-ID" dirty="0">
              <a:latin typeface="Arial Narrow" panose="020B06060202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 Narrow" panose="020B0606020202030204" pitchFamily="34" charset="0"/>
              </a:rPr>
              <a:t>Resolusi </a:t>
            </a:r>
            <a:r>
              <a:rPr lang="en-ID" dirty="0" err="1">
                <a:latin typeface="Arial Narrow" panose="020B0606020202030204" pitchFamily="34" charset="0"/>
              </a:rPr>
              <a:t>citra</a:t>
            </a:r>
            <a:r>
              <a:rPr lang="en-ID" dirty="0">
                <a:latin typeface="Arial Narrow" panose="020B0606020202030204" pitchFamily="34" charset="0"/>
              </a:rPr>
              <a:t> dan video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 err="1">
                <a:latin typeface="Arial Narrow" panose="020B0606020202030204" pitchFamily="34" charset="0"/>
              </a:rPr>
              <a:t>Aplikasi</a:t>
            </a:r>
            <a:r>
              <a:rPr lang="en-ID" dirty="0">
                <a:latin typeface="Arial Narrow" panose="020B06060202020302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</a:rPr>
              <a:t>pengolahan</a:t>
            </a:r>
            <a:r>
              <a:rPr lang="en-ID" dirty="0">
                <a:latin typeface="Arial Narrow" panose="020B06060202020302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</a:rPr>
              <a:t>citra</a:t>
            </a:r>
            <a:r>
              <a:rPr lang="en-ID" dirty="0">
                <a:latin typeface="Arial Narrow" panose="020B0606020202030204" pitchFamily="34" charset="0"/>
              </a:rPr>
              <a:t> digital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7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Materi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Cara </a:t>
            </a:r>
            <a:r>
              <a:rPr lang="en-GB" dirty="0" err="1"/>
              <a:t>kerja</a:t>
            </a:r>
            <a:r>
              <a:rPr lang="en-GB" dirty="0"/>
              <a:t> </a:t>
            </a:r>
            <a:r>
              <a:rPr lang="en-GB" dirty="0" err="1"/>
              <a:t>mata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Model Kamera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Sampling dan </a:t>
            </a:r>
            <a:r>
              <a:rPr lang="en-GB" dirty="0" err="1"/>
              <a:t>Kuantisasi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Jenis-</a:t>
            </a:r>
            <a:r>
              <a:rPr lang="en-GB" dirty="0" err="1"/>
              <a:t>jenis</a:t>
            </a:r>
            <a:r>
              <a:rPr lang="en-GB" dirty="0"/>
              <a:t> Citra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Model Citra </a:t>
            </a:r>
            <a:r>
              <a:rPr lang="en-GB" dirty="0" err="1"/>
              <a:t>Berwarna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Format Warna RGB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 err="1"/>
              <a:t>Membaca</a:t>
            </a:r>
            <a:r>
              <a:rPr lang="en-GB" dirty="0"/>
              <a:t> dan </a:t>
            </a:r>
            <a:r>
              <a:rPr lang="en-GB" dirty="0" err="1"/>
              <a:t>menampilkan</a:t>
            </a:r>
            <a:r>
              <a:rPr lang="en-GB" dirty="0"/>
              <a:t> </a:t>
            </a:r>
            <a:r>
              <a:rPr lang="en-GB" dirty="0" err="1"/>
              <a:t>citra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i="1" dirty="0"/>
              <a:t>IMAGE</a:t>
            </a:r>
            <a:r>
              <a:rPr lang="en-US" b="1" dirty="0"/>
              <a:t>/CITRA</a:t>
            </a:r>
            <a:endParaRPr b="1" dirty="0"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1451581" y="2015732"/>
            <a:ext cx="3526523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a physical likeness or representation of a person, animal, or thing, photographed, painted, sculptured, or otherwise made visible. </a:t>
            </a:r>
            <a:endParaRPr dirty="0"/>
          </a:p>
        </p:txBody>
      </p:sp>
      <p:pic>
        <p:nvPicPr>
          <p:cNvPr id="106" name="Google Shape;106;p4" descr="http://www.online-image-editor.com/styles/2014/images/example_image.png"/>
          <p:cNvPicPr preferRelativeResize="0"/>
          <p:nvPr/>
        </p:nvPicPr>
        <p:blipFill rotWithShape="1">
          <a:blip r:embed="rId3">
            <a:alphaModFix/>
          </a:blip>
          <a:srcRect l="2484" r="2994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GB" b="1" dirty="0"/>
              <a:t>Cara </a:t>
            </a:r>
            <a:r>
              <a:rPr lang="en-GB" b="1" dirty="0" err="1"/>
              <a:t>kerja</a:t>
            </a:r>
            <a:r>
              <a:rPr lang="en-GB" b="1" dirty="0"/>
              <a:t> </a:t>
            </a:r>
            <a:r>
              <a:rPr lang="en-GB" b="1" dirty="0" err="1"/>
              <a:t>mata</a:t>
            </a:r>
            <a:endParaRPr b="1" dirty="0"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777" y="2007081"/>
            <a:ext cx="10389307" cy="25777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2459865" y="5112913"/>
            <a:ext cx="15263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15/100 = h/17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H=2.55mm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DFA2-038A-A3DC-C13A-5A1EAE5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IMAGE</a:t>
            </a:r>
            <a:r>
              <a:rPr lang="en-US" dirty="0"/>
              <a:t>/CITRA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922-B7E0-3A4F-7B68-6B1D864ED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b="1" dirty="0"/>
              <a:t>Analog Image (Citra Analog)</a:t>
            </a:r>
          </a:p>
          <a:p>
            <a:pPr lvl="1"/>
            <a:r>
              <a:rPr lang="en-US" dirty="0"/>
              <a:t>Citra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kontinu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domain </a:t>
            </a:r>
            <a:r>
              <a:rPr lang="en-US" dirty="0" err="1"/>
              <a:t>spasial</a:t>
            </a:r>
            <a:r>
              <a:rPr lang="en-US" dirty="0"/>
              <a:t> (</a:t>
            </a:r>
            <a:r>
              <a:rPr lang="en-US" dirty="0" err="1"/>
              <a:t>koordinat</a:t>
            </a:r>
            <a:r>
              <a:rPr lang="en-US" dirty="0"/>
              <a:t> x, y)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(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kecerahan</a:t>
            </a:r>
            <a:r>
              <a:rPr lang="en-US" dirty="0"/>
              <a:t>/</a:t>
            </a:r>
            <a:r>
              <a:rPr lang="en-US" dirty="0" err="1"/>
              <a:t>warna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foto</a:t>
            </a:r>
            <a:r>
              <a:rPr lang="en-US" dirty="0"/>
              <a:t> pada film </a:t>
            </a:r>
            <a:r>
              <a:rPr lang="en-US" dirty="0" err="1"/>
              <a:t>kamera</a:t>
            </a:r>
            <a:r>
              <a:rPr lang="en-US" dirty="0"/>
              <a:t> analog, </a:t>
            </a:r>
            <a:r>
              <a:rPr lang="en-US" dirty="0" err="1"/>
              <a:t>gambar</a:t>
            </a:r>
            <a:r>
              <a:rPr lang="en-US" dirty="0"/>
              <a:t> pada </a:t>
            </a:r>
            <a:r>
              <a:rPr lang="en-US" dirty="0" err="1"/>
              <a:t>televisi</a:t>
            </a:r>
            <a:r>
              <a:rPr lang="en-US" dirty="0"/>
              <a:t> </a:t>
            </a:r>
            <a:r>
              <a:rPr lang="en-US" dirty="0" err="1"/>
              <a:t>tabung</a:t>
            </a:r>
            <a:r>
              <a:rPr lang="en-US" dirty="0"/>
              <a:t> lama (CRT),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oleh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D" b="1" dirty="0"/>
              <a:t>Digital Image (Citra Digital)</a:t>
            </a:r>
            <a:endParaRPr lang="en-ID" dirty="0"/>
          </a:p>
          <a:p>
            <a:pPr lvl="1"/>
            <a:r>
              <a:rPr lang="en-ID" dirty="0"/>
              <a:t>Citra yang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b="1" dirty="0" err="1"/>
              <a:t>diskrit</a:t>
            </a:r>
            <a:r>
              <a:rPr lang="en-ID" dirty="0"/>
              <a:t>, </a:t>
            </a:r>
            <a:r>
              <a:rPr lang="en-ID" dirty="0" err="1"/>
              <a:t>direpresentasikan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b="1" dirty="0" err="1"/>
              <a:t>matriks</a:t>
            </a:r>
            <a:r>
              <a:rPr lang="en-ID" b="1" dirty="0"/>
              <a:t> </a:t>
            </a:r>
            <a:r>
              <a:rPr lang="en-ID" b="1" dirty="0" err="1"/>
              <a:t>piksel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foto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kamera</a:t>
            </a:r>
            <a:r>
              <a:rPr lang="en-ID" dirty="0"/>
              <a:t> digital,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smartphone,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yang </a:t>
            </a:r>
            <a:r>
              <a:rPr lang="en-ID" dirty="0" err="1"/>
              <a:t>ditampilkan</a:t>
            </a:r>
            <a:r>
              <a:rPr lang="en-ID" dirty="0"/>
              <a:t> di monitor </a:t>
            </a:r>
            <a:r>
              <a:rPr lang="en-ID" dirty="0" err="1"/>
              <a:t>komputer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74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5973-80EA-E114-874E-E402AFFD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Analog Image (Citra Analog)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40B-EA9B-8F3C-82AB-4AEFC1E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D" b="1" dirty="0" err="1"/>
              <a:t>Representasi</a:t>
            </a:r>
            <a:r>
              <a:rPr lang="en-ID" b="1" dirty="0"/>
              <a:t> Data</a:t>
            </a:r>
            <a:r>
              <a:rPr lang="en-ID" dirty="0"/>
              <a:t>→ </a:t>
            </a:r>
            <a:r>
              <a:rPr lang="en-ID" dirty="0" err="1"/>
              <a:t>diwakili</a:t>
            </a:r>
            <a:r>
              <a:rPr lang="en-ID" dirty="0"/>
              <a:t> oleh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kontinu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voltase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terputus</a:t>
            </a:r>
            <a:r>
              <a:rPr lang="en-ID" dirty="0"/>
              <a:t>.</a:t>
            </a:r>
          </a:p>
          <a:p>
            <a:r>
              <a:rPr lang="en-ID" b="1" dirty="0" err="1"/>
              <a:t>Penyimpanan</a:t>
            </a:r>
            <a:r>
              <a:rPr lang="en-ID" b="1" dirty="0"/>
              <a:t> dan </a:t>
            </a:r>
            <a:r>
              <a:rPr lang="en-ID" b="1" dirty="0" err="1"/>
              <a:t>Pemrosesan</a:t>
            </a:r>
            <a:r>
              <a:rPr lang="en-ID" b="1" dirty="0"/>
              <a:t>:</a:t>
            </a:r>
          </a:p>
          <a:p>
            <a:pPr lvl="1"/>
            <a:r>
              <a:rPr lang="en-ID" dirty="0"/>
              <a:t>Disimpan </a:t>
            </a:r>
            <a:r>
              <a:rPr lang="en-ID" dirty="0" err="1"/>
              <a:t>dalam</a:t>
            </a:r>
            <a:r>
              <a:rPr lang="en-ID" dirty="0"/>
              <a:t> media </a:t>
            </a:r>
            <a:r>
              <a:rPr lang="en-ID" dirty="0" err="1"/>
              <a:t>fisik</a:t>
            </a:r>
            <a:r>
              <a:rPr lang="en-ID" dirty="0"/>
              <a:t> (film, pita </a:t>
            </a:r>
            <a:r>
              <a:rPr lang="en-ID" dirty="0" err="1"/>
              <a:t>magnetik</a:t>
            </a:r>
            <a:r>
              <a:rPr lang="en-ID" dirty="0"/>
              <a:t>).</a:t>
            </a:r>
          </a:p>
          <a:p>
            <a:pPr lvl="1"/>
            <a:r>
              <a:rPr lang="en-ID" dirty="0"/>
              <a:t>Sulit </a:t>
            </a:r>
            <a:r>
              <a:rPr lang="en-ID" dirty="0" err="1"/>
              <a:t>dimodifikasi</a:t>
            </a:r>
            <a:r>
              <a:rPr lang="en-ID" dirty="0"/>
              <a:t>,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menurun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(noise, </a:t>
            </a:r>
            <a:r>
              <a:rPr lang="en-ID" dirty="0" err="1"/>
              <a:t>distorsi</a:t>
            </a:r>
            <a:r>
              <a:rPr lang="en-ID" dirty="0"/>
              <a:t>).</a:t>
            </a:r>
          </a:p>
          <a:p>
            <a:pPr lvl="1"/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elektronik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.</a:t>
            </a:r>
          </a:p>
          <a:p>
            <a:r>
              <a:rPr lang="en-ID" b="1" dirty="0" err="1"/>
              <a:t>Kualitas</a:t>
            </a:r>
            <a:r>
              <a:rPr lang="en-ID" b="1" dirty="0"/>
              <a:t> dan </a:t>
            </a:r>
            <a:r>
              <a:rPr lang="en-ID" b="1" dirty="0" err="1"/>
              <a:t>Resolusi</a:t>
            </a:r>
            <a:r>
              <a:rPr lang="en-ID" b="1" dirty="0" err="1">
                <a:sym typeface="Wingdings" panose="05000000000000000000" pitchFamily="2" charset="2"/>
              </a:rPr>
              <a:t></a:t>
            </a:r>
            <a:r>
              <a:rPr lang="en-ID" dirty="0" err="1"/>
              <a:t>resolusi</a:t>
            </a:r>
            <a:r>
              <a:rPr lang="en-ID" dirty="0"/>
              <a:t> </a:t>
            </a:r>
            <a:r>
              <a:rPr lang="en-ID" dirty="0" err="1"/>
              <a:t>teoritis</a:t>
            </a:r>
            <a:r>
              <a:rPr lang="en-ID" dirty="0"/>
              <a:t> sangat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kontinu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menurun</a:t>
            </a:r>
            <a:r>
              <a:rPr lang="en-ID" dirty="0"/>
              <a:t> oleh </a:t>
            </a:r>
            <a:r>
              <a:rPr lang="en-ID" dirty="0" err="1"/>
              <a:t>gangguan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(noise, </a:t>
            </a:r>
            <a:r>
              <a:rPr lang="en-ID" dirty="0" err="1"/>
              <a:t>degradasi</a:t>
            </a:r>
            <a:r>
              <a:rPr lang="en-ID" dirty="0"/>
              <a:t>).</a:t>
            </a:r>
            <a:endParaRPr lang="en-ID" b="1" dirty="0"/>
          </a:p>
          <a:p>
            <a:r>
              <a:rPr lang="en-ID" b="1" dirty="0" err="1"/>
              <a:t>Aplikasi</a:t>
            </a:r>
            <a:r>
              <a:rPr lang="en-ID" b="1" dirty="0" err="1">
                <a:sym typeface="Wingdings" panose="05000000000000000000" pitchFamily="2" charset="2"/>
              </a:rPr>
              <a:t>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pada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fotografi</a:t>
            </a:r>
            <a:r>
              <a:rPr lang="en-ID" dirty="0"/>
              <a:t> film </a:t>
            </a:r>
            <a:r>
              <a:rPr lang="en-ID" dirty="0" err="1"/>
              <a:t>klasik</a:t>
            </a:r>
            <a:r>
              <a:rPr lang="en-ID" dirty="0"/>
              <a:t>, </a:t>
            </a:r>
            <a:r>
              <a:rPr lang="en-ID" dirty="0" err="1"/>
              <a:t>arsip</a:t>
            </a:r>
            <a:r>
              <a:rPr lang="en-ID" dirty="0"/>
              <a:t> lama, dan </a:t>
            </a:r>
            <a:r>
              <a:rPr lang="en-ID" dirty="0" err="1"/>
              <a:t>beberapa</a:t>
            </a:r>
            <a:r>
              <a:rPr lang="en-ID" dirty="0"/>
              <a:t> sensor </a:t>
            </a:r>
            <a:r>
              <a:rPr lang="en-ID" dirty="0" err="1"/>
              <a:t>optik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58406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384904" y="29016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Analog Image</a:t>
            </a:r>
            <a:endParaRPr dirty="0"/>
          </a:p>
        </p:txBody>
      </p:sp>
      <p:pic>
        <p:nvPicPr>
          <p:cNvPr id="113" name="Google Shape;113;p5" descr="http://media.salon.com/2013/07/shutterstock_14472327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904" y="1436045"/>
            <a:ext cx="3094062" cy="19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 descr="http://www.automatedhomeandsecurity.com/wp-content/uploads/2010/05/cr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7784" y="2817253"/>
            <a:ext cx="2117514" cy="19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 descr="http://simplewishphotography.com/wp-content/uploads/2014/08/Canvas-Photo-Paintings-How-to-Mak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7919" y="3912628"/>
            <a:ext cx="1992955" cy="199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65F1-A167-F74D-CB60-EAC1ADD0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CEA8-6574-2863-7D35-104C3048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Digital Image (Citra Digital)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6A17-D488-DA51-1A6C-D6E7F82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b="1" dirty="0" err="1"/>
              <a:t>Representasi</a:t>
            </a:r>
            <a:r>
              <a:rPr lang="en-ID" b="1" dirty="0"/>
              <a:t> Data</a:t>
            </a:r>
            <a:r>
              <a:rPr lang="en-ID" dirty="0"/>
              <a:t>→ </a:t>
            </a:r>
            <a:r>
              <a:rPr lang="en-ID" dirty="0" err="1"/>
              <a:t>diwakili</a:t>
            </a:r>
            <a:r>
              <a:rPr lang="en-ID" dirty="0"/>
              <a:t> oleh array 2D (</a:t>
            </a:r>
            <a:r>
              <a:rPr lang="en-ID" dirty="0" err="1"/>
              <a:t>matriks</a:t>
            </a:r>
            <a:r>
              <a:rPr lang="en-ID" dirty="0"/>
              <a:t>) yang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elemennya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.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koordinat</a:t>
            </a:r>
            <a:r>
              <a:rPr lang="en-ID" dirty="0"/>
              <a:t> (</a:t>
            </a:r>
            <a:r>
              <a:rPr lang="en-ID" dirty="0" err="1"/>
              <a:t>x,y</a:t>
            </a:r>
            <a:r>
              <a:rPr lang="en-ID" dirty="0"/>
              <a:t>) dan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 0–255 </a:t>
            </a:r>
            <a:r>
              <a:rPr lang="en-ID" dirty="0" err="1"/>
              <a:t>untuk</a:t>
            </a:r>
            <a:r>
              <a:rPr lang="en-ID" dirty="0"/>
              <a:t> grayscale, </a:t>
            </a:r>
            <a:r>
              <a:rPr lang="en-ID" dirty="0" err="1"/>
              <a:t>atau</a:t>
            </a:r>
            <a:r>
              <a:rPr lang="en-ID" dirty="0"/>
              <a:t> triplet RGB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).</a:t>
            </a:r>
          </a:p>
          <a:p>
            <a:r>
              <a:rPr lang="en-ID" b="1" dirty="0" err="1"/>
              <a:t>Penyimpanan</a:t>
            </a:r>
            <a:r>
              <a:rPr lang="en-ID" b="1" dirty="0"/>
              <a:t> dan </a:t>
            </a:r>
            <a:r>
              <a:rPr lang="en-ID" b="1" dirty="0" err="1"/>
              <a:t>Pemrosesan</a:t>
            </a:r>
            <a:r>
              <a:rPr lang="en-ID" b="1" dirty="0"/>
              <a:t>:</a:t>
            </a:r>
          </a:p>
          <a:p>
            <a:pPr lvl="1"/>
            <a:r>
              <a:rPr lang="en-ID" dirty="0"/>
              <a:t>Disimpan </a:t>
            </a:r>
            <a:r>
              <a:rPr lang="en-ID" dirty="0" err="1"/>
              <a:t>dalam</a:t>
            </a:r>
            <a:r>
              <a:rPr lang="en-ID" dirty="0"/>
              <a:t> media digital (hard disk, cloud, SSD).</a:t>
            </a:r>
          </a:p>
          <a:p>
            <a:pPr lvl="1"/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dimanipulasi</a:t>
            </a:r>
            <a:r>
              <a:rPr lang="en-ID" dirty="0"/>
              <a:t> (edit, </a:t>
            </a:r>
            <a:r>
              <a:rPr lang="en-ID" dirty="0" err="1"/>
              <a:t>kompresi</a:t>
            </a:r>
            <a:r>
              <a:rPr lang="en-ID" dirty="0"/>
              <a:t>, enhancement)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tahan</a:t>
            </a:r>
            <a:r>
              <a:rPr lang="en-ID" dirty="0"/>
              <a:t> lama </a:t>
            </a:r>
            <a:r>
              <a:rPr lang="en-ID" dirty="0" err="1"/>
              <a:t>karena</a:t>
            </a:r>
            <a:r>
              <a:rPr lang="en-ID" dirty="0"/>
              <a:t> data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disalin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kehilangan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.</a:t>
            </a:r>
          </a:p>
          <a:p>
            <a:r>
              <a:rPr lang="en-ID" b="1" dirty="0" err="1"/>
              <a:t>Kualitas</a:t>
            </a:r>
            <a:r>
              <a:rPr lang="en-ID" b="1" dirty="0"/>
              <a:t> dan </a:t>
            </a:r>
            <a:r>
              <a:rPr lang="en-ID" b="1" dirty="0" err="1"/>
              <a:t>Resolusi</a:t>
            </a:r>
            <a:r>
              <a:rPr lang="en-ID" b="1" dirty="0" err="1">
                <a:sym typeface="Wingdings" panose="05000000000000000000" pitchFamily="2" charset="2"/>
              </a:rPr>
              <a:t>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tergantung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 (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) dan bit depth (</a:t>
            </a:r>
            <a:r>
              <a:rPr lang="en-ID" dirty="0" err="1"/>
              <a:t>jumlah</a:t>
            </a:r>
            <a:r>
              <a:rPr lang="en-ID" dirty="0"/>
              <a:t> level </a:t>
            </a:r>
            <a:r>
              <a:rPr lang="en-ID" dirty="0" err="1"/>
              <a:t>intensitas</a:t>
            </a:r>
            <a:r>
              <a:rPr lang="en-ID" dirty="0"/>
              <a:t>).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 8K), </a:t>
            </a:r>
            <a:r>
              <a:rPr lang="en-ID" dirty="0" err="1"/>
              <a:t>kualitas</a:t>
            </a:r>
            <a:r>
              <a:rPr lang="en-ID" dirty="0"/>
              <a:t> digital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melebihi</a:t>
            </a:r>
            <a:r>
              <a:rPr lang="en-ID" dirty="0"/>
              <a:t> </a:t>
            </a:r>
            <a:r>
              <a:rPr lang="en-ID" dirty="0" err="1"/>
              <a:t>analog</a:t>
            </a:r>
            <a:r>
              <a:rPr lang="en-ID" dirty="0"/>
              <a:t>.</a:t>
            </a:r>
            <a:endParaRPr lang="en-ID" b="1" dirty="0"/>
          </a:p>
          <a:p>
            <a:r>
              <a:rPr lang="en-ID" b="1" dirty="0" err="1"/>
              <a:t>Aplikasi</a:t>
            </a:r>
            <a:r>
              <a:rPr lang="en-ID" b="1" dirty="0" err="1">
                <a:sym typeface="Wingdings" panose="05000000000000000000" pitchFamily="2" charset="2"/>
              </a:rPr>
              <a:t></a:t>
            </a:r>
            <a:r>
              <a:rPr lang="en-ID" dirty="0" err="1"/>
              <a:t>mendominasi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modern (</a:t>
            </a:r>
            <a:r>
              <a:rPr lang="en-ID" dirty="0" err="1"/>
              <a:t>kamera</a:t>
            </a:r>
            <a:r>
              <a:rPr lang="en-ID" dirty="0"/>
              <a:t> digital, </a:t>
            </a:r>
            <a:r>
              <a:rPr lang="en-ID" dirty="0" err="1"/>
              <a:t>satelit</a:t>
            </a:r>
            <a:r>
              <a:rPr lang="en-ID" dirty="0"/>
              <a:t>,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medis</a:t>
            </a:r>
            <a:r>
              <a:rPr lang="en-ID" dirty="0"/>
              <a:t>, computer vision, AI).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66044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1845279" y="851052"/>
            <a:ext cx="378082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Digital image</a:t>
            </a: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5207000" y="410819"/>
            <a:ext cx="4565154" cy="148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Image that can be processed with computer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id-ID" dirty="0"/>
              <a:t>Raster/</a:t>
            </a:r>
            <a:r>
              <a:rPr lang="en-GB" dirty="0"/>
              <a:t>Bitmap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Vector    </a:t>
            </a:r>
            <a:endParaRPr dirty="0"/>
          </a:p>
        </p:txBody>
      </p:sp>
      <p:pic>
        <p:nvPicPr>
          <p:cNvPr id="122" name="Google Shape;122;p6" descr="http://hosting.soonet.ca/eliris/remotesensing/LectureImages/pixe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79" y="2193861"/>
            <a:ext cx="5581178" cy="419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 descr="http://avtutes.com/wp-content/uploads/2013/07/Bitmap-vs-Vecto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9286" y="1900287"/>
            <a:ext cx="5189261" cy="438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009286" y="6388100"/>
            <a:ext cx="4806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https://masfikr.com/perbedaan-gambar-vektor-dan-bitmap/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3" y="328688"/>
            <a:ext cx="5771429" cy="4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62" y="832435"/>
            <a:ext cx="6178338" cy="3083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44199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format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gambar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id-ID" sz="1800" dirty="0">
                <a:solidFill>
                  <a:schemeClr val="tx1"/>
                </a:solidFill>
                <a:latin typeface="NB-International"/>
              </a:rPr>
              <a:t>R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aster yang paling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umum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B-International"/>
              </a:rPr>
              <a:t>Format 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B-International"/>
              </a:rPr>
              <a:t>BMP (Peta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B-International"/>
              </a:rPr>
              <a:t>PNG (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Grafik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Jaringan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Portabel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B-International"/>
              </a:rPr>
              <a:t>GIF (Format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Pertukaran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Grafis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B-International"/>
              </a:rPr>
              <a:t>TIFF (File Format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Gambar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B-International"/>
              </a:rPr>
              <a:t>Bertag</a:t>
            </a:r>
            <a:r>
              <a:rPr lang="en-US" sz="1800" dirty="0">
                <a:solidFill>
                  <a:schemeClr val="tx1"/>
                </a:solidFill>
                <a:latin typeface="NB-Internation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59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432E-FC07-35F4-9B47-4522F836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D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Pengantar</a:t>
            </a:r>
            <a:r>
              <a:rPr lang="en-ID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Citra Digital dan Visi </a:t>
            </a:r>
            <a:r>
              <a:rPr lang="en-ID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Komputer</a:t>
            </a:r>
            <a:endParaRPr lang="en-ID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2F02-7EB0-8B41-3A19-8BFBC827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>
                <a:latin typeface="Aptos Narrow" panose="020B0004020202020204" pitchFamily="34" charset="0"/>
              </a:rPr>
              <a:t>Konsep </a:t>
            </a:r>
            <a:r>
              <a:rPr lang="en-ID" dirty="0" err="1">
                <a:latin typeface="Aptos Narrow" panose="020B0004020202020204" pitchFamily="34" charset="0"/>
              </a:rPr>
              <a:t>dasar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citra</a:t>
            </a:r>
            <a:r>
              <a:rPr lang="en-ID" dirty="0">
                <a:latin typeface="Aptos Narrow" panose="020B0004020202020204" pitchFamily="34" charset="0"/>
              </a:rPr>
              <a:t> digital dan </a:t>
            </a:r>
            <a:r>
              <a:rPr lang="en-ID" dirty="0" err="1">
                <a:latin typeface="Aptos Narrow" panose="020B0004020202020204" pitchFamily="34" charset="0"/>
              </a:rPr>
              <a:t>visi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komputer</a:t>
            </a:r>
            <a:endParaRPr lang="en-ID" dirty="0">
              <a:latin typeface="Aptos Narrow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>
                <a:latin typeface="Aptos Narrow" panose="020B0004020202020204" pitchFamily="34" charset="0"/>
              </a:rPr>
              <a:t>Pengenalan tools </a:t>
            </a:r>
            <a:r>
              <a:rPr lang="en-ID" dirty="0" err="1">
                <a:latin typeface="Aptos Narrow" panose="020B0004020202020204" pitchFamily="34" charset="0"/>
              </a:rPr>
              <a:t>pendukung</a:t>
            </a:r>
            <a:r>
              <a:rPr lang="en-ID" dirty="0">
                <a:latin typeface="Aptos Narrow" panose="020B0004020202020204" pitchFamily="34" charset="0"/>
              </a:rPr>
              <a:t> (GitHub, Google </a:t>
            </a:r>
            <a:r>
              <a:rPr lang="en-ID" dirty="0" err="1">
                <a:latin typeface="Aptos Narrow" panose="020B0004020202020204" pitchFamily="34" charset="0"/>
              </a:rPr>
              <a:t>Colaboratory</a:t>
            </a:r>
            <a:r>
              <a:rPr lang="en-ID" dirty="0">
                <a:latin typeface="Aptos Narrow" panose="020B0004020202020204" pitchFamily="34" charset="0"/>
              </a:rPr>
              <a:t>, Python)</a:t>
            </a:r>
          </a:p>
        </p:txBody>
      </p:sp>
    </p:spTree>
    <p:extLst>
      <p:ext uri="{BB962C8B-B14F-4D97-AF65-F5344CB8AC3E}">
        <p14:creationId xmlns:p14="http://schemas.microsoft.com/office/powerpoint/2010/main" val="184476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27" y="192696"/>
            <a:ext cx="5000000" cy="2152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9685" y="2630855"/>
            <a:ext cx="115274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67CB"/>
                </a:solidFill>
                <a:latin typeface="NB-International"/>
                <a:hlinkClick r:id="rId3"/>
              </a:rPr>
              <a:t>Berkas</a:t>
            </a:r>
            <a:r>
              <a:rPr lang="en-US" sz="1800" dirty="0">
                <a:solidFill>
                  <a:srgbClr val="0067CB"/>
                </a:solidFill>
                <a:latin typeface="NB-International"/>
                <a:hlinkClick r:id="rId3"/>
              </a:rPr>
              <a:t> raster</a:t>
            </a:r>
            <a:r>
              <a:rPr lang="en-US" sz="1800" dirty="0">
                <a:latin typeface="NB-International"/>
              </a:rPr>
              <a:t> </a:t>
            </a:r>
            <a:r>
              <a:rPr lang="en-US" sz="1800" dirty="0" err="1">
                <a:latin typeface="NB-International"/>
              </a:rPr>
              <a:t>cenderung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memiliki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ukuran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berkas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besar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karena</a:t>
            </a:r>
            <a:r>
              <a:rPr lang="en-US" sz="1800" dirty="0">
                <a:latin typeface="NB-International"/>
              </a:rPr>
              <a:t> data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disimpan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dalam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jutaan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piksel</a:t>
            </a:r>
            <a:r>
              <a:rPr lang="en-US" sz="1800" dirty="0">
                <a:latin typeface="NB-International"/>
              </a:rPr>
              <a:t> per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. </a:t>
            </a:r>
            <a:r>
              <a:rPr lang="en-US" sz="1800" dirty="0" err="1">
                <a:latin typeface="NB-International"/>
              </a:rPr>
              <a:t>Itulah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sebabnya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foto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profesional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cenderung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berupa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berkas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besar</a:t>
            </a:r>
            <a:r>
              <a:rPr lang="en-US" sz="1800" dirty="0">
                <a:latin typeface="NB-International"/>
              </a:rPr>
              <a:t>; </a:t>
            </a:r>
            <a:r>
              <a:rPr lang="en-US" sz="1800" dirty="0" err="1">
                <a:latin typeface="NB-International"/>
              </a:rPr>
              <a:t>kualitas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tinggi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berarti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banyak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piksel</a:t>
            </a:r>
            <a:r>
              <a:rPr lang="en-US" sz="1800" dirty="0">
                <a:latin typeface="NB-International"/>
              </a:rPr>
              <a:t>. </a:t>
            </a:r>
            <a:r>
              <a:rPr lang="en-US" sz="1800" dirty="0" err="1">
                <a:latin typeface="NB-International"/>
              </a:rPr>
              <a:t>Berkas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besar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dapat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membatasi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kemampuan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penyimpanan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berbagi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serta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memerlukan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kecepatan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pemrosesan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komputer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tinggi</a:t>
            </a:r>
            <a:r>
              <a:rPr lang="en-US" sz="1800" dirty="0">
                <a:latin typeface="NB-International"/>
              </a:rPr>
              <a:t>, yang </a:t>
            </a:r>
            <a:r>
              <a:rPr lang="en-US" sz="1800" dirty="0" err="1">
                <a:latin typeface="NB-International"/>
              </a:rPr>
              <a:t>membuat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raster </a:t>
            </a:r>
            <a:r>
              <a:rPr lang="en-US" sz="1800" dirty="0" err="1">
                <a:latin typeface="NB-International"/>
              </a:rPr>
              <a:t>berkualitas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tinggi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menjadi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sulit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untuk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digunakan</a:t>
            </a:r>
            <a:r>
              <a:rPr lang="en-US" sz="1800" dirty="0">
                <a:latin typeface="NB-Internation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NB-International"/>
              </a:rPr>
              <a:t>Sebaliknya</a:t>
            </a:r>
            <a:r>
              <a:rPr lang="en-US" sz="1800" dirty="0">
                <a:latin typeface="NB-International"/>
              </a:rPr>
              <a:t>, </a:t>
            </a:r>
            <a:r>
              <a:rPr lang="en-US" sz="1800" dirty="0" err="1">
                <a:latin typeface="NB-International"/>
              </a:rPr>
              <a:t>bila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Anda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menggunakan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b="1" dirty="0">
                <a:solidFill>
                  <a:schemeClr val="accent1"/>
                </a:solidFill>
                <a:latin typeface="NB-International"/>
              </a:rPr>
              <a:t>format </a:t>
            </a:r>
            <a:r>
              <a:rPr lang="en-US" sz="1800" b="1" dirty="0" err="1">
                <a:solidFill>
                  <a:schemeClr val="accent1"/>
                </a:solidFill>
                <a:latin typeface="NB-International"/>
              </a:rPr>
              <a:t>gambar</a:t>
            </a:r>
            <a:r>
              <a:rPr lang="en-US" sz="1800" b="1" dirty="0">
                <a:solidFill>
                  <a:schemeClr val="accent1"/>
                </a:solidFill>
                <a:latin typeface="NB-International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NB-International"/>
              </a:rPr>
              <a:t>vektor</a:t>
            </a:r>
            <a:r>
              <a:rPr lang="en-US" sz="1800" dirty="0">
                <a:latin typeface="NB-International"/>
              </a:rPr>
              <a:t>, </a:t>
            </a:r>
            <a:r>
              <a:rPr lang="en-US" sz="1800" dirty="0" err="1">
                <a:latin typeface="NB-International"/>
              </a:rPr>
              <a:t>jumlah</a:t>
            </a:r>
            <a:r>
              <a:rPr lang="en-US" sz="1800" dirty="0">
                <a:latin typeface="NB-International"/>
              </a:rPr>
              <a:t> data yang </a:t>
            </a:r>
            <a:r>
              <a:rPr lang="en-US" sz="1800" dirty="0" err="1">
                <a:latin typeface="NB-International"/>
              </a:rPr>
              <a:t>disimpan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jauh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sedikit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karena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diubah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menjadi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rumus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berbasis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matematika</a:t>
            </a:r>
            <a:r>
              <a:rPr lang="en-US" sz="1800" dirty="0">
                <a:latin typeface="NB-International"/>
              </a:rPr>
              <a:t>, </a:t>
            </a:r>
            <a:r>
              <a:rPr lang="en-US" sz="1800" dirty="0" err="1">
                <a:latin typeface="NB-International"/>
              </a:rPr>
              <a:t>sehingga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menghasilkan</a:t>
            </a:r>
            <a:r>
              <a:rPr lang="en-US" sz="1800" dirty="0">
                <a:latin typeface="NB-International"/>
              </a:rPr>
              <a:t> file yang </a:t>
            </a:r>
            <a:r>
              <a:rPr lang="en-US" sz="1800" dirty="0" err="1">
                <a:latin typeface="NB-International"/>
              </a:rPr>
              <a:t>jauh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kecil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portabel</a:t>
            </a:r>
            <a:r>
              <a:rPr lang="en-US" sz="1800" dirty="0">
                <a:latin typeface="NB-Internation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NB-International"/>
              </a:rPr>
              <a:t>Seringkali</a:t>
            </a:r>
            <a:r>
              <a:rPr lang="en-US" sz="1800" dirty="0">
                <a:latin typeface="NB-International"/>
              </a:rPr>
              <a:t>, </a:t>
            </a:r>
            <a:r>
              <a:rPr lang="en-US" sz="1800" dirty="0" err="1">
                <a:latin typeface="NB-International"/>
              </a:rPr>
              <a:t>sebagai</a:t>
            </a:r>
            <a:r>
              <a:rPr lang="en-US" sz="1800" dirty="0">
                <a:latin typeface="NB-International"/>
              </a:rPr>
              <a:t> </a:t>
            </a:r>
            <a:r>
              <a:rPr lang="en-US" sz="1800" dirty="0" err="1">
                <a:solidFill>
                  <a:srgbClr val="0067CB"/>
                </a:solidFill>
                <a:latin typeface="NB-International"/>
                <a:hlinkClick r:id="rId4"/>
              </a:rPr>
              <a:t>desainer</a:t>
            </a:r>
            <a:r>
              <a:rPr lang="en-US" sz="1800" dirty="0">
                <a:solidFill>
                  <a:srgbClr val="0067CB"/>
                </a:solidFill>
                <a:latin typeface="NB-International"/>
                <a:hlinkClick r:id="rId4"/>
              </a:rPr>
              <a:t> </a:t>
            </a:r>
            <a:r>
              <a:rPr lang="en-US" sz="1800" dirty="0" err="1">
                <a:solidFill>
                  <a:srgbClr val="0067CB"/>
                </a:solidFill>
                <a:latin typeface="NB-International"/>
                <a:hlinkClick r:id="rId4"/>
              </a:rPr>
              <a:t>vektor</a:t>
            </a:r>
            <a:r>
              <a:rPr lang="en-US" sz="1800" dirty="0">
                <a:latin typeface="NB-International"/>
              </a:rPr>
              <a:t> , </a:t>
            </a:r>
            <a:r>
              <a:rPr lang="en-US" sz="1800" dirty="0" err="1">
                <a:latin typeface="NB-International"/>
              </a:rPr>
              <a:t>penting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untuk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mengonversi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aset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raster </a:t>
            </a:r>
            <a:r>
              <a:rPr lang="en-US" sz="1800" dirty="0" err="1">
                <a:latin typeface="NB-International"/>
              </a:rPr>
              <a:t>ke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dalam</a:t>
            </a:r>
            <a:r>
              <a:rPr lang="en-US" sz="1800" dirty="0">
                <a:latin typeface="NB-International"/>
              </a:rPr>
              <a:t> format </a:t>
            </a:r>
            <a:r>
              <a:rPr lang="en-US" sz="1800" dirty="0" err="1">
                <a:latin typeface="NB-International"/>
              </a:rPr>
              <a:t>vektor</a:t>
            </a:r>
            <a:r>
              <a:rPr lang="en-US" sz="1800" dirty="0">
                <a:latin typeface="NB-International"/>
              </a:rPr>
              <a:t>. </a:t>
            </a:r>
            <a:r>
              <a:rPr lang="en-US" sz="1800" dirty="0" err="1">
                <a:latin typeface="NB-International"/>
              </a:rPr>
              <a:t>Ini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membuat</a:t>
            </a:r>
            <a:r>
              <a:rPr lang="en-US" sz="1800" dirty="0">
                <a:latin typeface="NB-International"/>
              </a:rPr>
              <a:t> file </a:t>
            </a:r>
            <a:r>
              <a:rPr lang="en-US" sz="1800" dirty="0" err="1">
                <a:latin typeface="NB-International"/>
              </a:rPr>
              <a:t>dapat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digunakan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dalam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desain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Anda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lebih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praktis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untuk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aplikasi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multifungsi</a:t>
            </a:r>
            <a:r>
              <a:rPr lang="en-US" sz="1800" dirty="0">
                <a:latin typeface="NB-International"/>
              </a:rPr>
              <a:t>. </a:t>
            </a:r>
            <a:r>
              <a:rPr lang="en-US" sz="1800" dirty="0" err="1">
                <a:latin typeface="NB-International"/>
              </a:rPr>
              <a:t>Meskipun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memvektorisasi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foto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sangat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terperinci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mungkin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tidak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selalu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praktis</a:t>
            </a:r>
            <a:r>
              <a:rPr lang="en-US" sz="1800" dirty="0">
                <a:latin typeface="NB-International"/>
              </a:rPr>
              <a:t>, </a:t>
            </a:r>
            <a:r>
              <a:rPr lang="en-US" sz="1800" dirty="0" err="1">
                <a:latin typeface="NB-International"/>
              </a:rPr>
              <a:t>Anda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dapat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membuat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vektor</a:t>
            </a:r>
            <a:r>
              <a:rPr lang="en-US" sz="1800" dirty="0">
                <a:latin typeface="NB-International"/>
              </a:rPr>
              <a:t> yang </a:t>
            </a:r>
            <a:r>
              <a:rPr lang="en-US" sz="1800" dirty="0" err="1">
                <a:latin typeface="NB-International"/>
              </a:rPr>
              <a:t>dapat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digunakan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dengan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mengekstrak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aspek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terbaik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dari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gambar</a:t>
            </a:r>
            <a:r>
              <a:rPr lang="en-US" sz="1800" dirty="0">
                <a:latin typeface="NB-International"/>
              </a:rPr>
              <a:t> </a:t>
            </a:r>
            <a:r>
              <a:rPr lang="en-US" sz="1800" dirty="0" err="1">
                <a:latin typeface="NB-International"/>
              </a:rPr>
              <a:t>tersebut</a:t>
            </a:r>
            <a:r>
              <a:rPr lang="en-US" sz="1800" dirty="0">
                <a:latin typeface="NB-International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52163" y="6480638"/>
            <a:ext cx="954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Referensi: </a:t>
            </a:r>
            <a:r>
              <a:rPr lang="en-US" dirty="0"/>
              <a:t>https://www.coreldraw.com/en/learn/guide-to-vector-design/vectorizing-images/</a:t>
            </a:r>
          </a:p>
        </p:txBody>
      </p:sp>
    </p:spTree>
    <p:extLst>
      <p:ext uri="{BB962C8B-B14F-4D97-AF65-F5344CB8AC3E}">
        <p14:creationId xmlns:p14="http://schemas.microsoft.com/office/powerpoint/2010/main" val="559906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File Format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GB" sz="6000" dirty="0"/>
              <a:t>Raster (JPEG, </a:t>
            </a:r>
            <a:r>
              <a:rPr lang="en-GB" sz="6000" dirty="0" err="1"/>
              <a:t>Exif</a:t>
            </a:r>
            <a:r>
              <a:rPr lang="en-GB" sz="6000" dirty="0"/>
              <a:t>, TIFF, GIF, BMP, PNG)</a:t>
            </a:r>
            <a:endParaRPr dirty="0"/>
          </a:p>
          <a:p>
            <a:pPr marL="2286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GB" sz="6000" dirty="0"/>
              <a:t>Vector (CGM,SVG, VML, CDR, BLEND, VRML)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sz="6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906D0-118A-1DF1-7407-B50AF987F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E14B2D-14F5-EBCE-BF7B-1EC3E5B9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Format Citra Raster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CADA4-FFDE-11B6-AFB0-D3A9E2A3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/>
              <a:t>Format Raster </a:t>
            </a:r>
            <a:r>
              <a:rPr lang="en-ID" dirty="0" err="1"/>
              <a:t>populer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lain: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JPEG/JPG (Joint Photographic Experts Group):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lossy, </a:t>
            </a:r>
            <a:r>
              <a:rPr lang="en-ID" dirty="0" err="1"/>
              <a:t>ukuran</a:t>
            </a:r>
            <a:r>
              <a:rPr lang="en-ID" dirty="0"/>
              <a:t> file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,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fotografi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PNG (Portable Network Graphics):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lossless,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transparansi</a:t>
            </a:r>
            <a:r>
              <a:rPr lang="en-ID" dirty="0"/>
              <a:t> (RGBA), ideal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grafis</a:t>
            </a:r>
            <a:r>
              <a:rPr lang="en-ID" dirty="0"/>
              <a:t> dan web.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TIFF (Tagged Image File Format):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lossless,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pencitraan</a:t>
            </a:r>
            <a:r>
              <a:rPr lang="en-ID" dirty="0"/>
              <a:t> </a:t>
            </a:r>
            <a:r>
              <a:rPr lang="en-ID" dirty="0" err="1"/>
              <a:t>medis</a:t>
            </a:r>
            <a:r>
              <a:rPr lang="en-ID" dirty="0"/>
              <a:t> dan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ilmiah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BMP (Bitmap Image File):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,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keperluan</a:t>
            </a:r>
            <a:r>
              <a:rPr lang="en-ID" dirty="0"/>
              <a:t> </a:t>
            </a:r>
            <a:r>
              <a:rPr lang="en-ID" dirty="0" err="1"/>
              <a:t>grafis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HEIF/HEIC (High Efficiency Image Format): </a:t>
            </a:r>
            <a:r>
              <a:rPr lang="en-ID" dirty="0"/>
              <a:t>format modern </a:t>
            </a:r>
            <a:r>
              <a:rPr lang="en-ID" dirty="0" err="1"/>
              <a:t>berbasis</a:t>
            </a:r>
            <a:r>
              <a:rPr lang="en-ID" dirty="0"/>
              <a:t> HEVC,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, </a:t>
            </a:r>
            <a:r>
              <a:rPr lang="en-ID" dirty="0" err="1"/>
              <a:t>kini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pada </a:t>
            </a:r>
            <a:r>
              <a:rPr lang="en-ID" dirty="0" err="1"/>
              <a:t>perangkat</a:t>
            </a:r>
            <a:r>
              <a:rPr lang="en-ID" dirty="0"/>
              <a:t> mobile </a:t>
            </a:r>
            <a:r>
              <a:rPr lang="en-ID" dirty="0" err="1"/>
              <a:t>generasi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(iOS/Android 2024–2025).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359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d-ID" dirty="0"/>
              <a:t>Raster</a:t>
            </a:r>
            <a:r>
              <a:rPr lang="en-GB" dirty="0"/>
              <a:t> image formats</a:t>
            </a:r>
            <a:endParaRPr dirty="0"/>
          </a:p>
        </p:txBody>
      </p:sp>
      <p:pic>
        <p:nvPicPr>
          <p:cNvPr id="258" name="Google Shape;258;p27" descr="http://image.slidesharecdn.com/lecture6-presentationlayer-111211212644-phpapp02/95/lecture-6-presentationlayer-30-728.jpg?cb=1323639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361" y="1289154"/>
            <a:ext cx="7801339" cy="53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Vector image formats</a:t>
            </a:r>
            <a:endParaRPr/>
          </a:p>
        </p:txBody>
      </p:sp>
      <p:pic>
        <p:nvPicPr>
          <p:cNvPr id="264" name="Google Shape;264;p28" descr="http://www.ideabook.com/tutorials/images/ib_file_formats_06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5486" y="2015331"/>
            <a:ext cx="7593501" cy="448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1089453" y="250668"/>
            <a:ext cx="9605635" cy="59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GB" b="1" i="1" dirty="0"/>
              <a:t>Image </a:t>
            </a:r>
            <a:r>
              <a:rPr lang="id-ID" b="1" i="1" dirty="0"/>
              <a:t>A</a:t>
            </a:r>
            <a:r>
              <a:rPr lang="en-GB" b="1" i="1" dirty="0" err="1"/>
              <a:t>cquisition</a:t>
            </a:r>
            <a:r>
              <a:rPr lang="id-ID" b="1" i="1" dirty="0"/>
              <a:t> </a:t>
            </a:r>
            <a:r>
              <a:rPr lang="id-ID" b="1" dirty="0"/>
              <a:t>(</a:t>
            </a:r>
            <a:r>
              <a:rPr lang="en-US" b="1" dirty="0" err="1"/>
              <a:t>akuisisi</a:t>
            </a:r>
            <a:r>
              <a:rPr lang="en-US" b="1" dirty="0"/>
              <a:t> </a:t>
            </a:r>
            <a:r>
              <a:rPr lang="en-US" b="1" dirty="0" err="1"/>
              <a:t>citra</a:t>
            </a:r>
            <a:r>
              <a:rPr lang="id-ID" b="1" dirty="0"/>
              <a:t>)</a:t>
            </a:r>
            <a:endParaRPr b="1" dirty="0"/>
          </a:p>
        </p:txBody>
      </p:sp>
      <p:pic>
        <p:nvPicPr>
          <p:cNvPr id="136" name="Google Shape;136;p8" descr="https://biotech-ntua.wikispaces.com/file/view/im_acquisition_process.png/538497216/586x422/im_acquisition_process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5317" y="2006600"/>
            <a:ext cx="6549068" cy="471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>
            <a:spLocks noGrp="1"/>
          </p:cNvSpPr>
          <p:nvPr>
            <p:ph type="body" idx="2"/>
          </p:nvPr>
        </p:nvSpPr>
        <p:spPr>
          <a:xfrm>
            <a:off x="7746999" y="2006599"/>
            <a:ext cx="3642123" cy="471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dirty="0"/>
              <a:t>Process to Acquire Digital Image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>
              <a:buSzPct val="100000"/>
              <a:buNone/>
            </a:pPr>
            <a:r>
              <a:rPr lang="en-GB" dirty="0"/>
              <a:t>Illumination source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en-GB" dirty="0"/>
              <a:t> Scene Element </a:t>
            </a:r>
            <a:r>
              <a:rPr lang="id-ID" dirty="0">
                <a:sym typeface="Wingdings" panose="05000000000000000000" pitchFamily="2" charset="2"/>
              </a:rPr>
              <a:t> </a:t>
            </a:r>
            <a:r>
              <a:rPr lang="en-GB" dirty="0"/>
              <a:t>reflected light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en-GB" dirty="0"/>
              <a:t> Sensor in Imaging system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en-GB" dirty="0"/>
              <a:t> Image Plane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en-GB" dirty="0"/>
              <a:t> Electrical current </a:t>
            </a:r>
            <a:r>
              <a:rPr lang="id-ID" dirty="0">
                <a:sym typeface="Wingdings" panose="05000000000000000000" pitchFamily="2" charset="2"/>
              </a:rPr>
              <a:t> </a:t>
            </a:r>
            <a:r>
              <a:rPr lang="en-GB" dirty="0"/>
              <a:t>Digital data converter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en-GB" dirty="0"/>
              <a:t> digitized Image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089452" y="837049"/>
            <a:ext cx="102996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adalah</a:t>
            </a:r>
            <a:r>
              <a:rPr lang="en-US" sz="1800" dirty="0"/>
              <a:t> proses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data visual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eksternal</a:t>
            </a:r>
            <a:r>
              <a:rPr lang="en-US" sz="1800" dirty="0"/>
              <a:t>, </a:t>
            </a:r>
            <a:r>
              <a:rPr lang="en-US" sz="1800" dirty="0" err="1"/>
              <a:t>biasanya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kamera</a:t>
            </a:r>
            <a:r>
              <a:rPr lang="en-US" sz="1800" dirty="0"/>
              <a:t>, scanner, </a:t>
            </a:r>
            <a:r>
              <a:rPr lang="en-US" sz="1800" dirty="0" err="1"/>
              <a:t>atau</a:t>
            </a:r>
            <a:r>
              <a:rPr lang="en-US" sz="1800" dirty="0"/>
              <a:t> sensor lain yang </a:t>
            </a:r>
            <a:r>
              <a:rPr lang="en-US" sz="1800" dirty="0" err="1"/>
              <a:t>menangkap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visual. Proses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,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, </a:t>
            </a:r>
            <a:r>
              <a:rPr lang="en-US" sz="1800" dirty="0" err="1"/>
              <a:t>pengolahan</a:t>
            </a:r>
            <a:r>
              <a:rPr lang="en-US" sz="1800" dirty="0"/>
              <a:t> </a:t>
            </a:r>
            <a:r>
              <a:rPr lang="en-US" sz="1800" dirty="0" err="1"/>
              <a:t>citra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format digital.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379095"/>
            <a:ext cx="10515600" cy="479786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50" dirty="0"/>
              <a:t>To acquire a digital image, follow these steps: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Illumination Source</a:t>
            </a:r>
            <a:r>
              <a:rPr lang="id-ID" sz="1850" b="1" dirty="0"/>
              <a:t> (</a:t>
            </a:r>
            <a:r>
              <a:rPr lang="en-US" sz="1850" b="1" dirty="0" err="1"/>
              <a:t>Sumber</a:t>
            </a:r>
            <a:r>
              <a:rPr lang="en-US" sz="1850" b="1" dirty="0"/>
              <a:t> </a:t>
            </a:r>
            <a:r>
              <a:rPr lang="en-US" sz="1850" b="1" dirty="0" err="1"/>
              <a:t>Penerangan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Gunakan</a:t>
            </a:r>
            <a:r>
              <a:rPr lang="en-US" sz="1850" dirty="0"/>
              <a:t> </a:t>
            </a:r>
            <a:r>
              <a:rPr lang="en-US" sz="1850" dirty="0" err="1"/>
              <a:t>sumber</a:t>
            </a:r>
            <a:r>
              <a:rPr lang="en-US" sz="1850" dirty="0"/>
              <a:t> </a:t>
            </a:r>
            <a:r>
              <a:rPr lang="en-US" sz="1850" dirty="0" err="1"/>
              <a:t>cahaya</a:t>
            </a:r>
            <a:r>
              <a:rPr lang="en-US" sz="1850" dirty="0"/>
              <a:t> </a:t>
            </a:r>
            <a:r>
              <a:rPr lang="en-US" sz="1850" dirty="0" err="1"/>
              <a:t>untuk</a:t>
            </a:r>
            <a:r>
              <a:rPr lang="en-US" sz="1850" dirty="0"/>
              <a:t> </a:t>
            </a:r>
            <a:r>
              <a:rPr lang="en-US" sz="1850" dirty="0" err="1"/>
              <a:t>menerangi</a:t>
            </a:r>
            <a:r>
              <a:rPr lang="en-US" sz="1850" dirty="0"/>
              <a:t> </a:t>
            </a:r>
            <a:r>
              <a:rPr lang="en-US" sz="1850" dirty="0" err="1"/>
              <a:t>adegan</a:t>
            </a:r>
            <a:r>
              <a:rPr lang="id-ID" sz="1850" dirty="0"/>
              <a:t>/obyek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Scene Element</a:t>
            </a:r>
            <a:r>
              <a:rPr lang="id-ID" sz="1850" b="1" dirty="0"/>
              <a:t> (</a:t>
            </a:r>
            <a:r>
              <a:rPr lang="en-US" sz="1850" b="1" dirty="0" err="1"/>
              <a:t>Elemen</a:t>
            </a:r>
            <a:r>
              <a:rPr lang="en-US" sz="1850" b="1" dirty="0"/>
              <a:t> </a:t>
            </a:r>
            <a:r>
              <a:rPr lang="en-US" sz="1850" b="1" dirty="0" err="1"/>
              <a:t>Adegan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Objek</a:t>
            </a:r>
            <a:r>
              <a:rPr lang="en-US" sz="1850" dirty="0"/>
              <a:t> </a:t>
            </a:r>
            <a:r>
              <a:rPr lang="en-US" sz="1850" dirty="0" err="1"/>
              <a:t>dalam</a:t>
            </a:r>
            <a:r>
              <a:rPr lang="en-US" sz="1850" dirty="0"/>
              <a:t> </a:t>
            </a:r>
            <a:r>
              <a:rPr lang="en-US" sz="1850" dirty="0" err="1"/>
              <a:t>adegan</a:t>
            </a:r>
            <a:r>
              <a:rPr lang="en-US" sz="1850" dirty="0"/>
              <a:t> </a:t>
            </a:r>
            <a:r>
              <a:rPr lang="en-US" sz="1850" dirty="0" err="1"/>
              <a:t>memantulkan</a:t>
            </a:r>
            <a:r>
              <a:rPr lang="en-US" sz="1850" dirty="0"/>
              <a:t> </a:t>
            </a:r>
            <a:r>
              <a:rPr lang="en-US" sz="1850" dirty="0" err="1"/>
              <a:t>cahaya</a:t>
            </a:r>
            <a:r>
              <a:rPr lang="en-US" sz="1850" dirty="0"/>
              <a:t> </a:t>
            </a:r>
            <a:r>
              <a:rPr lang="en-US" sz="1850" dirty="0" err="1"/>
              <a:t>menuju</a:t>
            </a:r>
            <a:r>
              <a:rPr lang="en-US" sz="1850" dirty="0"/>
              <a:t> </a:t>
            </a:r>
            <a:r>
              <a:rPr lang="en-US" sz="1850" dirty="0" err="1"/>
              <a:t>sistem</a:t>
            </a:r>
            <a:r>
              <a:rPr lang="en-US" sz="1850" dirty="0"/>
              <a:t> </a:t>
            </a:r>
            <a:r>
              <a:rPr lang="en-US" sz="1850" dirty="0" err="1"/>
              <a:t>pencitraan</a:t>
            </a:r>
            <a:r>
              <a:rPr lang="en-US" sz="1850" dirty="0"/>
              <a:t> </a:t>
            </a:r>
            <a:endParaRPr lang="id-ID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Reflected Light</a:t>
            </a:r>
            <a:r>
              <a:rPr lang="id-ID" sz="1850" b="1" dirty="0"/>
              <a:t> (</a:t>
            </a:r>
            <a:r>
              <a:rPr lang="en-US" sz="1850" b="1" dirty="0" err="1"/>
              <a:t>Cahaya</a:t>
            </a:r>
            <a:r>
              <a:rPr lang="en-US" sz="1850" b="1" dirty="0"/>
              <a:t> yang </a:t>
            </a:r>
            <a:r>
              <a:rPr lang="en-US" sz="1850" b="1" dirty="0" err="1"/>
              <a:t>Dipantulkan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Cahaya</a:t>
            </a:r>
            <a:r>
              <a:rPr lang="en-US" sz="1850" dirty="0"/>
              <a:t> yang </a:t>
            </a:r>
            <a:r>
              <a:rPr lang="en-US" sz="1850" dirty="0" err="1"/>
              <a:t>dipantulkan</a:t>
            </a:r>
            <a:r>
              <a:rPr lang="en-US" sz="1850" dirty="0"/>
              <a:t> </a:t>
            </a:r>
            <a:r>
              <a:rPr lang="en-US" sz="1850" dirty="0" err="1"/>
              <a:t>dari</a:t>
            </a:r>
            <a:r>
              <a:rPr lang="en-US" sz="1850" dirty="0"/>
              <a:t> </a:t>
            </a:r>
            <a:r>
              <a:rPr lang="en-US" sz="1850" dirty="0" err="1"/>
              <a:t>elemen</a:t>
            </a:r>
            <a:r>
              <a:rPr lang="en-US" sz="1850" dirty="0"/>
              <a:t> </a:t>
            </a:r>
            <a:r>
              <a:rPr lang="en-US" sz="1850" dirty="0" err="1"/>
              <a:t>adegan</a:t>
            </a:r>
            <a:r>
              <a:rPr lang="en-US" sz="1850" dirty="0"/>
              <a:t> </a:t>
            </a:r>
            <a:r>
              <a:rPr lang="en-US" sz="1850" dirty="0" err="1"/>
              <a:t>membawa</a:t>
            </a:r>
            <a:r>
              <a:rPr lang="en-US" sz="1850" dirty="0"/>
              <a:t> </a:t>
            </a:r>
            <a:r>
              <a:rPr lang="en-US" sz="1850" dirty="0" err="1"/>
              <a:t>informasi</a:t>
            </a:r>
            <a:r>
              <a:rPr lang="en-US" sz="1850" dirty="0"/>
              <a:t> </a:t>
            </a:r>
            <a:r>
              <a:rPr lang="en-US" sz="1850" dirty="0" err="1"/>
              <a:t>tentang</a:t>
            </a:r>
            <a:r>
              <a:rPr lang="en-US" sz="1850" dirty="0"/>
              <a:t> </a:t>
            </a:r>
            <a:r>
              <a:rPr lang="en-US" sz="1850" dirty="0" err="1"/>
              <a:t>penampilan</a:t>
            </a:r>
            <a:r>
              <a:rPr lang="id-ID" sz="1850" dirty="0"/>
              <a:t> (</a:t>
            </a:r>
            <a:r>
              <a:rPr lang="id-ID" sz="1850" i="1" dirty="0"/>
              <a:t>appearance</a:t>
            </a:r>
            <a:r>
              <a:rPr lang="id-ID" sz="1850" dirty="0"/>
              <a:t>)</a:t>
            </a:r>
            <a:r>
              <a:rPr lang="en-US" sz="1850" dirty="0"/>
              <a:t> </a:t>
            </a:r>
            <a:r>
              <a:rPr lang="en-US" sz="1850" dirty="0" err="1"/>
              <a:t>dan</a:t>
            </a:r>
            <a:r>
              <a:rPr lang="en-US" sz="1850" dirty="0"/>
              <a:t> </a:t>
            </a:r>
            <a:r>
              <a:rPr lang="en-US" sz="1850" dirty="0" err="1"/>
              <a:t>karakteristik</a:t>
            </a:r>
            <a:r>
              <a:rPr lang="en-US" sz="1850" dirty="0"/>
              <a:t> </a:t>
            </a:r>
            <a:r>
              <a:rPr lang="en-US" sz="1850" dirty="0" err="1"/>
              <a:t>mereka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Sensor in Imaging System</a:t>
            </a:r>
            <a:r>
              <a:rPr lang="id-ID" sz="1850" b="1" dirty="0"/>
              <a:t> (</a:t>
            </a:r>
            <a:r>
              <a:rPr lang="en-US" sz="1850" b="1" dirty="0"/>
              <a:t>Sensor </a:t>
            </a:r>
            <a:r>
              <a:rPr lang="en-US" sz="1850" b="1" dirty="0" err="1"/>
              <a:t>dalam</a:t>
            </a:r>
            <a:r>
              <a:rPr lang="en-US" sz="1850" b="1" dirty="0"/>
              <a:t> </a:t>
            </a:r>
            <a:r>
              <a:rPr lang="en-US" sz="1850" b="1" dirty="0" err="1"/>
              <a:t>Sistem</a:t>
            </a:r>
            <a:r>
              <a:rPr lang="en-US" sz="1850" b="1" dirty="0"/>
              <a:t> </a:t>
            </a:r>
            <a:r>
              <a:rPr lang="en-US" sz="1850" b="1" dirty="0" err="1"/>
              <a:t>Pencitraan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Gunakan</a:t>
            </a:r>
            <a:r>
              <a:rPr lang="en-US" sz="1850" dirty="0"/>
              <a:t> sensor yang </a:t>
            </a:r>
            <a:r>
              <a:rPr lang="en-US" sz="1850" dirty="0" err="1"/>
              <a:t>mengubah</a:t>
            </a:r>
            <a:r>
              <a:rPr lang="en-US" sz="1850" dirty="0"/>
              <a:t> </a:t>
            </a:r>
            <a:r>
              <a:rPr lang="en-US" sz="1850" dirty="0" err="1"/>
              <a:t>energi</a:t>
            </a:r>
            <a:r>
              <a:rPr lang="en-US" sz="1850" dirty="0"/>
              <a:t> </a:t>
            </a:r>
            <a:r>
              <a:rPr lang="en-US" sz="1850" dirty="0" err="1"/>
              <a:t>cahaya</a:t>
            </a:r>
            <a:r>
              <a:rPr lang="en-US" sz="1850" dirty="0"/>
              <a:t> yang </a:t>
            </a:r>
            <a:r>
              <a:rPr lang="en-US" sz="1850" dirty="0" err="1"/>
              <a:t>masuk</a:t>
            </a:r>
            <a:r>
              <a:rPr lang="en-US" sz="1850" dirty="0"/>
              <a:t> </a:t>
            </a:r>
            <a:r>
              <a:rPr lang="en-US" sz="1850" dirty="0" err="1"/>
              <a:t>menjadi</a:t>
            </a:r>
            <a:r>
              <a:rPr lang="en-US" sz="1850" dirty="0"/>
              <a:t> </a:t>
            </a:r>
            <a:r>
              <a:rPr lang="en-US" sz="1850" dirty="0" err="1"/>
              <a:t>sinyal</a:t>
            </a:r>
            <a:r>
              <a:rPr lang="en-US" sz="1850" dirty="0"/>
              <a:t> </a:t>
            </a:r>
            <a:r>
              <a:rPr lang="en-US" sz="1850" dirty="0" err="1"/>
              <a:t>listrik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Image Plane</a:t>
            </a:r>
            <a:r>
              <a:rPr lang="id-ID" sz="1850" b="1" dirty="0"/>
              <a:t> (</a:t>
            </a:r>
            <a:r>
              <a:rPr lang="en-US" sz="1850" b="1" dirty="0" err="1"/>
              <a:t>Bidang</a:t>
            </a:r>
            <a:r>
              <a:rPr lang="en-US" sz="1850" b="1" dirty="0"/>
              <a:t> </a:t>
            </a:r>
            <a:r>
              <a:rPr lang="en-US" sz="1850" b="1" dirty="0" err="1"/>
              <a:t>Gambar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Sensor </a:t>
            </a:r>
            <a:r>
              <a:rPr lang="en-US" sz="1850" dirty="0" err="1"/>
              <a:t>mengarahkan</a:t>
            </a:r>
            <a:r>
              <a:rPr lang="en-US" sz="1850" dirty="0"/>
              <a:t> </a:t>
            </a:r>
            <a:r>
              <a:rPr lang="en-US" sz="1850" dirty="0" err="1"/>
              <a:t>sinyal</a:t>
            </a:r>
            <a:r>
              <a:rPr lang="en-US" sz="1850" dirty="0"/>
              <a:t> </a:t>
            </a:r>
            <a:r>
              <a:rPr lang="en-US" sz="1850" dirty="0" err="1"/>
              <a:t>ini</a:t>
            </a:r>
            <a:r>
              <a:rPr lang="en-US" sz="1850" dirty="0"/>
              <a:t> </a:t>
            </a:r>
            <a:r>
              <a:rPr lang="en-US" sz="1850" dirty="0" err="1"/>
              <a:t>ke</a:t>
            </a:r>
            <a:r>
              <a:rPr lang="en-US" sz="1850" dirty="0"/>
              <a:t> </a:t>
            </a:r>
            <a:r>
              <a:rPr lang="en-US" sz="1850" dirty="0" err="1"/>
              <a:t>bidang</a:t>
            </a:r>
            <a:r>
              <a:rPr lang="en-US" sz="1850" dirty="0"/>
              <a:t> </a:t>
            </a:r>
            <a:r>
              <a:rPr lang="en-US" sz="1850" dirty="0" err="1"/>
              <a:t>gambar</a:t>
            </a:r>
            <a:r>
              <a:rPr lang="en-US" sz="1850" dirty="0"/>
              <a:t> </a:t>
            </a:r>
            <a:r>
              <a:rPr lang="en-US" sz="1850" dirty="0" err="1"/>
              <a:t>tempat</a:t>
            </a:r>
            <a:r>
              <a:rPr lang="en-US" sz="1850" dirty="0"/>
              <a:t> </a:t>
            </a:r>
            <a:r>
              <a:rPr lang="en-US" sz="1850" dirty="0" err="1"/>
              <a:t>sinyal</a:t>
            </a:r>
            <a:r>
              <a:rPr lang="en-US" sz="1850" dirty="0"/>
              <a:t> </a:t>
            </a:r>
            <a:r>
              <a:rPr lang="en-US" sz="1850" dirty="0" err="1"/>
              <a:t>diproses</a:t>
            </a:r>
            <a:r>
              <a:rPr lang="id-ID" sz="1850" dirty="0"/>
              <a:t>.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Electrical Current</a:t>
            </a:r>
            <a:r>
              <a:rPr lang="id-ID" sz="1850" b="1" dirty="0"/>
              <a:t> (</a:t>
            </a:r>
            <a:r>
              <a:rPr lang="en-US" sz="1850" b="1" dirty="0" err="1"/>
              <a:t>Arus</a:t>
            </a:r>
            <a:r>
              <a:rPr lang="en-US" sz="1850" b="1" dirty="0"/>
              <a:t> </a:t>
            </a:r>
            <a:r>
              <a:rPr lang="en-US" sz="1850" b="1" dirty="0" err="1"/>
              <a:t>Listrik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Sinyal</a:t>
            </a:r>
            <a:r>
              <a:rPr lang="en-US" sz="1850" dirty="0"/>
              <a:t> </a:t>
            </a:r>
            <a:r>
              <a:rPr lang="en-US" sz="1850" dirty="0" err="1"/>
              <a:t>listrik</a:t>
            </a:r>
            <a:r>
              <a:rPr lang="en-US" sz="1850" dirty="0"/>
              <a:t> yang </a:t>
            </a:r>
            <a:r>
              <a:rPr lang="en-US" sz="1850" dirty="0" err="1"/>
              <a:t>dihasilkan</a:t>
            </a:r>
            <a:r>
              <a:rPr lang="en-US" sz="1850" dirty="0"/>
              <a:t> </a:t>
            </a:r>
            <a:r>
              <a:rPr lang="en-US" sz="1850" dirty="0" err="1"/>
              <a:t>oleh</a:t>
            </a:r>
            <a:r>
              <a:rPr lang="en-US" sz="1850" dirty="0"/>
              <a:t> sensor </a:t>
            </a:r>
            <a:r>
              <a:rPr lang="en-US" sz="1850" dirty="0" err="1"/>
              <a:t>merepresentasikan</a:t>
            </a:r>
            <a:r>
              <a:rPr lang="en-US" sz="1850" dirty="0"/>
              <a:t> </a:t>
            </a:r>
            <a:r>
              <a:rPr lang="en-US" sz="1850" dirty="0" err="1"/>
              <a:t>intensitas</a:t>
            </a:r>
            <a:r>
              <a:rPr lang="en-US" sz="1850" dirty="0"/>
              <a:t> </a:t>
            </a:r>
            <a:r>
              <a:rPr lang="en-US" sz="1850" dirty="0" err="1"/>
              <a:t>cahaya</a:t>
            </a:r>
            <a:r>
              <a:rPr lang="en-US" sz="1850" dirty="0"/>
              <a:t> yang </a:t>
            </a:r>
            <a:r>
              <a:rPr lang="en-US" sz="1850" dirty="0" err="1"/>
              <a:t>tertangkap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Digital Data Converter</a:t>
            </a:r>
            <a:r>
              <a:rPr lang="id-ID" sz="1850" b="1" dirty="0"/>
              <a:t> (</a:t>
            </a:r>
            <a:r>
              <a:rPr lang="en-US" sz="1850" b="1" dirty="0" err="1"/>
              <a:t>Konverter</a:t>
            </a:r>
            <a:r>
              <a:rPr lang="en-US" sz="1850" b="1" dirty="0"/>
              <a:t> Data Digital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Konversikan</a:t>
            </a:r>
            <a:r>
              <a:rPr lang="en-US" sz="1850" dirty="0"/>
              <a:t> </a:t>
            </a:r>
            <a:r>
              <a:rPr lang="en-US" sz="1850" dirty="0" err="1"/>
              <a:t>sinyal</a:t>
            </a:r>
            <a:r>
              <a:rPr lang="en-US" sz="1850" dirty="0"/>
              <a:t> </a:t>
            </a:r>
            <a:r>
              <a:rPr lang="en-US" sz="1850" dirty="0" err="1"/>
              <a:t>listrik</a:t>
            </a:r>
            <a:r>
              <a:rPr lang="en-US" sz="1850" dirty="0"/>
              <a:t> analog </a:t>
            </a:r>
            <a:r>
              <a:rPr lang="en-US" sz="1850" dirty="0" err="1"/>
              <a:t>menjadi</a:t>
            </a:r>
            <a:r>
              <a:rPr lang="en-US" sz="1850" dirty="0"/>
              <a:t> data digital </a:t>
            </a:r>
            <a:r>
              <a:rPr lang="en-US" sz="1850" dirty="0" err="1"/>
              <a:t>untuk</a:t>
            </a:r>
            <a:r>
              <a:rPr lang="en-US" sz="1850" dirty="0"/>
              <a:t> </a:t>
            </a:r>
            <a:r>
              <a:rPr lang="en-US" sz="1850" dirty="0" err="1"/>
              <a:t>pemrosesan</a:t>
            </a:r>
            <a:r>
              <a:rPr lang="en-US" sz="1850" dirty="0"/>
              <a:t> </a:t>
            </a:r>
            <a:r>
              <a:rPr lang="en-US" sz="1850" dirty="0" err="1"/>
              <a:t>dan</a:t>
            </a:r>
            <a:r>
              <a:rPr lang="en-US" sz="1850" dirty="0"/>
              <a:t> </a:t>
            </a:r>
            <a:r>
              <a:rPr lang="en-US" sz="1850" dirty="0" err="1"/>
              <a:t>penyimpanan</a:t>
            </a:r>
            <a:endParaRPr lang="en-US" sz="1850" dirty="0"/>
          </a:p>
          <a:p>
            <a:pPr marL="628650" indent="-514350">
              <a:buFont typeface="+mj-lt"/>
              <a:buAutoNum type="arabicPeriod"/>
            </a:pPr>
            <a:r>
              <a:rPr lang="en-US" sz="1850" b="1" dirty="0"/>
              <a:t>Digitized Image</a:t>
            </a:r>
            <a:r>
              <a:rPr lang="id-ID" sz="1850" b="1" dirty="0"/>
              <a:t> (</a:t>
            </a:r>
            <a:r>
              <a:rPr lang="en-US" sz="1850" b="1" dirty="0" err="1"/>
              <a:t>Gambar</a:t>
            </a:r>
            <a:r>
              <a:rPr lang="en-US" sz="1850" b="1" dirty="0"/>
              <a:t> yang Di</a:t>
            </a:r>
            <a:r>
              <a:rPr lang="id-ID" sz="1850" b="1" dirty="0"/>
              <a:t>d</a:t>
            </a:r>
            <a:r>
              <a:rPr lang="en-US" sz="1850" b="1" dirty="0" err="1"/>
              <a:t>i</a:t>
            </a:r>
            <a:r>
              <a:rPr lang="id-ID" sz="1850" b="1" dirty="0"/>
              <a:t>g</a:t>
            </a:r>
            <a:r>
              <a:rPr lang="en-US" sz="1850" b="1" dirty="0" err="1"/>
              <a:t>italkan</a:t>
            </a:r>
            <a:r>
              <a:rPr lang="id-ID" sz="1850" b="1" dirty="0"/>
              <a:t>)</a:t>
            </a:r>
            <a:r>
              <a:rPr lang="en-US" sz="1850" b="1" dirty="0"/>
              <a:t>:</a:t>
            </a:r>
            <a:r>
              <a:rPr lang="en-US" sz="1850" dirty="0"/>
              <a:t> </a:t>
            </a:r>
            <a:r>
              <a:rPr lang="en-US" sz="1850" dirty="0" err="1"/>
              <a:t>Hasil</a:t>
            </a:r>
            <a:r>
              <a:rPr lang="en-US" sz="1850" dirty="0"/>
              <a:t> </a:t>
            </a:r>
            <a:r>
              <a:rPr lang="en-US" sz="1850" dirty="0" err="1"/>
              <a:t>akhirnya</a:t>
            </a:r>
            <a:r>
              <a:rPr lang="en-US" sz="1850" dirty="0"/>
              <a:t> </a:t>
            </a:r>
            <a:r>
              <a:rPr lang="en-US" sz="1850" dirty="0" err="1"/>
              <a:t>adalah</a:t>
            </a:r>
            <a:r>
              <a:rPr lang="en-US" sz="1850" dirty="0"/>
              <a:t> </a:t>
            </a:r>
            <a:r>
              <a:rPr lang="en-US" sz="1850" dirty="0" err="1"/>
              <a:t>gambar</a:t>
            </a:r>
            <a:r>
              <a:rPr lang="en-US" sz="1850" dirty="0"/>
              <a:t> digital yang </a:t>
            </a:r>
            <a:r>
              <a:rPr lang="en-US" sz="1850" dirty="0" err="1"/>
              <a:t>terdiri</a:t>
            </a:r>
            <a:r>
              <a:rPr lang="en-US" sz="1850" dirty="0"/>
              <a:t> </a:t>
            </a:r>
            <a:r>
              <a:rPr lang="en-US" sz="1850" dirty="0" err="1"/>
              <a:t>dari</a:t>
            </a:r>
            <a:r>
              <a:rPr lang="en-US" sz="1850" dirty="0"/>
              <a:t> </a:t>
            </a:r>
            <a:r>
              <a:rPr lang="en-US" sz="1850" dirty="0" err="1"/>
              <a:t>piksel</a:t>
            </a:r>
            <a:r>
              <a:rPr lang="en-US" sz="1850" dirty="0"/>
              <a:t> </a:t>
            </a:r>
            <a:r>
              <a:rPr lang="en-US" sz="1850" dirty="0" err="1"/>
              <a:t>dengan</a:t>
            </a:r>
            <a:r>
              <a:rPr lang="en-US" sz="1850" dirty="0"/>
              <a:t> </a:t>
            </a:r>
            <a:r>
              <a:rPr lang="en-US" sz="1850" dirty="0" err="1"/>
              <a:t>nilai</a:t>
            </a:r>
            <a:r>
              <a:rPr lang="en-US" sz="1850" dirty="0"/>
              <a:t> </a:t>
            </a:r>
            <a:r>
              <a:rPr lang="en-US" sz="1850" dirty="0" err="1"/>
              <a:t>warna</a:t>
            </a:r>
            <a:r>
              <a:rPr lang="en-US" sz="1850" dirty="0"/>
              <a:t> </a:t>
            </a:r>
            <a:r>
              <a:rPr lang="en-US" sz="1850" dirty="0" err="1"/>
              <a:t>dan</a:t>
            </a:r>
            <a:r>
              <a:rPr lang="en-US" sz="1850" dirty="0"/>
              <a:t> </a:t>
            </a:r>
            <a:r>
              <a:rPr lang="en-US" sz="1850" dirty="0" err="1"/>
              <a:t>intensitas</a:t>
            </a:r>
            <a:r>
              <a:rPr lang="en-US" sz="1850" dirty="0"/>
              <a:t> yang </a:t>
            </a:r>
            <a:r>
              <a:rPr lang="en-US" sz="1850" dirty="0" err="1"/>
              <a:t>merepresentasikan</a:t>
            </a:r>
            <a:r>
              <a:rPr lang="en-US" sz="1850" dirty="0"/>
              <a:t> </a:t>
            </a:r>
            <a:r>
              <a:rPr lang="en-US" sz="1850" dirty="0" err="1"/>
              <a:t>adegan</a:t>
            </a:r>
            <a:r>
              <a:rPr lang="en-US" sz="1850" dirty="0"/>
              <a:t> </a:t>
            </a:r>
            <a:r>
              <a:rPr lang="en-US" sz="1850" dirty="0" err="1"/>
              <a:t>asli</a:t>
            </a:r>
            <a:endParaRPr lang="en-US" sz="1850" dirty="0"/>
          </a:p>
          <a:p>
            <a:endParaRPr lang="en-US" sz="1850" dirty="0"/>
          </a:p>
        </p:txBody>
      </p:sp>
      <p:sp>
        <p:nvSpPr>
          <p:cNvPr id="7" name="Google Shape;135;p8"/>
          <p:cNvSpPr txBox="1">
            <a:spLocks noGrp="1"/>
          </p:cNvSpPr>
          <p:nvPr>
            <p:ph type="title"/>
          </p:nvPr>
        </p:nvSpPr>
        <p:spPr>
          <a:xfrm>
            <a:off x="1089453" y="250668"/>
            <a:ext cx="9605635" cy="123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GB" b="1" i="1" dirty="0"/>
              <a:t>Image </a:t>
            </a:r>
            <a:r>
              <a:rPr lang="id-ID" b="1" i="1" dirty="0"/>
              <a:t>A</a:t>
            </a:r>
            <a:r>
              <a:rPr lang="en-GB" b="1" i="1" dirty="0" err="1"/>
              <a:t>cquisition</a:t>
            </a:r>
            <a:r>
              <a:rPr lang="id-ID" b="1" i="1" dirty="0"/>
              <a:t> </a:t>
            </a:r>
            <a:r>
              <a:rPr lang="id-ID" b="1" dirty="0"/>
              <a:t>(</a:t>
            </a:r>
            <a:r>
              <a:rPr lang="en-US" b="1" dirty="0" err="1"/>
              <a:t>akuisisi</a:t>
            </a:r>
            <a:r>
              <a:rPr lang="en-US" b="1" dirty="0"/>
              <a:t> </a:t>
            </a:r>
            <a:r>
              <a:rPr lang="en-US" b="1" dirty="0" err="1"/>
              <a:t>citra</a:t>
            </a:r>
            <a:r>
              <a:rPr lang="id-ID" b="1" dirty="0"/>
              <a:t>)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4965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800" b="1" i="1" dirty="0"/>
              <a:t>Image Digitalization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1690688"/>
            <a:ext cx="100299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Setelah </a:t>
            </a:r>
            <a:r>
              <a:rPr lang="en-US" sz="2000" dirty="0" err="1"/>
              <a:t>mempelajari</a:t>
            </a:r>
            <a:r>
              <a:rPr lang="en-US" sz="2000" dirty="0"/>
              <a:t> proses </a:t>
            </a:r>
            <a:r>
              <a:rPr lang="en-US" sz="2000" dirty="0" err="1"/>
              <a:t>terjadinya</a:t>
            </a:r>
            <a:r>
              <a:rPr lang="en-US" sz="2000" dirty="0"/>
              <a:t> </a:t>
            </a:r>
            <a:r>
              <a:rPr lang="en-US" sz="2000" dirty="0" err="1"/>
              <a:t>akuisisi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.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 digital.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 digital,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proses </a:t>
            </a:r>
            <a:r>
              <a:rPr lang="en-US" sz="2000" dirty="0" err="1"/>
              <a:t>penting</a:t>
            </a:r>
            <a:r>
              <a:rPr lang="en-US" sz="2000" dirty="0"/>
              <a:t>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dilalui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sampling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kuantisasi</a:t>
            </a:r>
            <a:r>
              <a:rPr lang="en-US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Sampling</a:t>
            </a:r>
            <a:r>
              <a:rPr lang="en-US" sz="2000" dirty="0"/>
              <a:t>: Proses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melibatkan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koordinat</a:t>
            </a:r>
            <a:r>
              <a:rPr lang="en-US" sz="2000" dirty="0"/>
              <a:t> (x, y)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diskrit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 </a:t>
            </a:r>
            <a:r>
              <a:rPr lang="en-US" sz="2000" dirty="0" err="1"/>
              <a:t>kontinu</a:t>
            </a:r>
            <a:r>
              <a:rPr lang="en-US" sz="2000" dirty="0"/>
              <a:t>, </a:t>
            </a:r>
            <a:r>
              <a:rPr lang="en-US" sz="2000" dirty="0" err="1"/>
              <a:t>mengubahnya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grid </a:t>
            </a:r>
            <a:r>
              <a:rPr lang="en-US" sz="2000" dirty="0" err="1"/>
              <a:t>piksel</a:t>
            </a:r>
            <a:r>
              <a:rPr lang="en-US" sz="2000" dirty="0"/>
              <a:t>. Sampling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resolusi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kualitas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 digital yang </a:t>
            </a:r>
            <a:r>
              <a:rPr lang="en-US" sz="2000" dirty="0" err="1"/>
              <a:t>dihasilkan</a:t>
            </a:r>
            <a:r>
              <a:rPr lang="id-ID" sz="2000" dirty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id-ID" sz="2000" b="1" i="1" dirty="0"/>
              <a:t>Quantization </a:t>
            </a:r>
            <a:r>
              <a:rPr lang="id-ID" sz="2000" b="1" dirty="0"/>
              <a:t>(</a:t>
            </a:r>
            <a:r>
              <a:rPr lang="en-US" sz="2000" b="1" dirty="0" err="1"/>
              <a:t>Kuantisasi</a:t>
            </a:r>
            <a:r>
              <a:rPr lang="id-ID" sz="2000" b="1" dirty="0"/>
              <a:t>)</a:t>
            </a:r>
            <a:r>
              <a:rPr lang="en-US" sz="2000" dirty="0"/>
              <a:t>: </a:t>
            </a:r>
            <a:r>
              <a:rPr lang="en-US" sz="2000" dirty="0" err="1"/>
              <a:t>Setelah</a:t>
            </a:r>
            <a:r>
              <a:rPr lang="en-US" sz="2000" dirty="0"/>
              <a:t> sampling, </a:t>
            </a:r>
            <a:r>
              <a:rPr lang="en-US" sz="2000" dirty="0" err="1"/>
              <a:t>kuantisasi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kecerahan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warna</a:t>
            </a:r>
            <a:r>
              <a:rPr lang="en-US" sz="2000" dirty="0"/>
              <a:t> yang </a:t>
            </a:r>
            <a:r>
              <a:rPr lang="en-US" sz="2000" dirty="0" err="1"/>
              <a:t>diskret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piksel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diambil</a:t>
            </a:r>
            <a:r>
              <a:rPr lang="en-US" sz="2000" dirty="0"/>
              <a:t>. Proses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mengubah</a:t>
            </a:r>
            <a:r>
              <a:rPr lang="en-US" sz="2000" dirty="0"/>
              <a:t> </a:t>
            </a:r>
            <a:r>
              <a:rPr lang="en-US" sz="2000" dirty="0" err="1"/>
              <a:t>rentang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intensitas</a:t>
            </a:r>
            <a:r>
              <a:rPr lang="en-US" sz="2000" dirty="0"/>
              <a:t> yang </a:t>
            </a:r>
            <a:r>
              <a:rPr lang="en-US" sz="2000" dirty="0" err="1"/>
              <a:t>kontinu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set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terbatas</a:t>
            </a:r>
            <a:r>
              <a:rPr lang="en-US" sz="2000" dirty="0"/>
              <a:t>,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bit per </a:t>
            </a:r>
            <a:r>
              <a:rPr lang="en-US" sz="2000" dirty="0" err="1"/>
              <a:t>piksel</a:t>
            </a:r>
            <a:r>
              <a:rPr lang="en-US" sz="2000" dirty="0"/>
              <a:t> (</a:t>
            </a:r>
            <a:r>
              <a:rPr lang="en-US" sz="2000" dirty="0" err="1"/>
              <a:t>bpp</a:t>
            </a:r>
            <a:r>
              <a:rPr lang="en-US" sz="2000" dirty="0"/>
              <a:t>), </a:t>
            </a:r>
            <a:r>
              <a:rPr lang="en-US" sz="2000" dirty="0" err="1"/>
              <a:t>sehingga</a:t>
            </a:r>
            <a:r>
              <a:rPr lang="en-US" sz="2000" dirty="0"/>
              <a:t> data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diambil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format digital</a:t>
            </a:r>
            <a:r>
              <a:rPr lang="id-ID" sz="2000" dirty="0"/>
              <a:t>.</a:t>
            </a:r>
          </a:p>
          <a:p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langkah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mengubah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 analog </a:t>
            </a:r>
            <a:r>
              <a:rPr lang="en-US" sz="2000" dirty="0" err="1"/>
              <a:t>menjadi</a:t>
            </a:r>
            <a:r>
              <a:rPr lang="en-US" sz="2000" dirty="0"/>
              <a:t> format digital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diproses</a:t>
            </a:r>
            <a:r>
              <a:rPr lang="en-US" sz="2000" dirty="0"/>
              <a:t>, </a:t>
            </a:r>
            <a:r>
              <a:rPr lang="en-US" sz="2000" dirty="0" err="1"/>
              <a:t>disimpan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ditransmisikan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digital.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5600"/>
          <a:stretch/>
        </p:blipFill>
        <p:spPr>
          <a:xfrm>
            <a:off x="1117844" y="2400301"/>
            <a:ext cx="10270744" cy="4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p9"/>
          <p:cNvSpPr txBox="1">
            <a:spLocks/>
          </p:cNvSpPr>
          <p:nvPr/>
        </p:nvSpPr>
        <p:spPr>
          <a:xfrm>
            <a:off x="872988" y="2715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b="1" i="1" dirty="0"/>
              <a:t>Image Digitalization</a:t>
            </a:r>
            <a:endParaRPr lang="id-ID" b="1" i="1" dirty="0"/>
          </a:p>
          <a:p>
            <a:pPr>
              <a:buSzPts val="4400"/>
            </a:pPr>
            <a:r>
              <a:rPr lang="id-ID" b="1" i="1" dirty="0"/>
              <a:t>&gt;&gt; </a:t>
            </a:r>
            <a:r>
              <a:rPr lang="en-GB" b="1" i="1" dirty="0"/>
              <a:t>Sampling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2" name="Google Shape;182;p15" descr="http://www.tutorialspoint.com/data_communication_computer_network/images/quantizat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544" y="2196204"/>
            <a:ext cx="10387343" cy="30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2;p9"/>
          <p:cNvSpPr txBox="1">
            <a:spLocks/>
          </p:cNvSpPr>
          <p:nvPr/>
        </p:nvSpPr>
        <p:spPr>
          <a:xfrm>
            <a:off x="872988" y="2715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b="1" i="1" dirty="0"/>
              <a:t>Image Digitalization</a:t>
            </a:r>
            <a:endParaRPr lang="id-ID" b="1" i="1" dirty="0"/>
          </a:p>
          <a:p>
            <a:pPr>
              <a:buSzPts val="4400"/>
            </a:pPr>
            <a:r>
              <a:rPr lang="en-GB" b="1" i="1" dirty="0"/>
              <a:t>Sampling</a:t>
            </a:r>
            <a:r>
              <a:rPr lang="id-ID" b="1" i="1" dirty="0"/>
              <a:t> </a:t>
            </a:r>
            <a:r>
              <a:rPr lang="id-ID" b="1" i="1" dirty="0">
                <a:sym typeface="Wingdings" panose="05000000000000000000" pitchFamily="2" charset="2"/>
              </a:rPr>
              <a:t> </a:t>
            </a:r>
            <a:r>
              <a:rPr lang="id-ID" b="1" i="1" dirty="0"/>
              <a:t>Q</a:t>
            </a:r>
            <a:r>
              <a:rPr lang="en-GB" b="1" i="1" dirty="0" err="1"/>
              <a:t>uantization</a:t>
            </a:r>
            <a:endParaRPr lang="en-GB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27FA31-2CF1-17C6-D73C-CF2A9E05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Konsep Dasar Citra Digital Dan Visi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endParaRPr lang="en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0950FD-1CAA-BA34-379A-C7BAC2E7B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b="1" dirty="0"/>
              <a:t>Citra Digital</a:t>
            </a:r>
            <a:r>
              <a:rPr lang="en-ID" dirty="0"/>
              <a:t>: </a:t>
            </a:r>
            <a:r>
              <a:rPr lang="en-ID" dirty="0" err="1"/>
              <a:t>representasi</a:t>
            </a:r>
            <a:r>
              <a:rPr lang="en-ID" dirty="0"/>
              <a:t> visual dunia </a:t>
            </a:r>
            <a:r>
              <a:rPr lang="en-ID" dirty="0" err="1"/>
              <a:t>nyata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diskret</a:t>
            </a:r>
            <a:r>
              <a:rPr lang="en-ID" dirty="0"/>
              <a:t> (</a:t>
            </a:r>
            <a:r>
              <a:rPr lang="en-ID" dirty="0" err="1"/>
              <a:t>piksel</a:t>
            </a:r>
            <a:r>
              <a:rPr lang="en-ID" dirty="0"/>
              <a:t>).</a:t>
            </a:r>
          </a:p>
          <a:p>
            <a:pPr lvl="1"/>
            <a:r>
              <a:rPr lang="en-ID" dirty="0" err="1"/>
              <a:t>Piksel</a:t>
            </a:r>
            <a:r>
              <a:rPr lang="en-ID" dirty="0"/>
              <a:t>: unit </a:t>
            </a:r>
            <a:r>
              <a:rPr lang="en-ID" dirty="0" err="1"/>
              <a:t>terkecil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,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(grayscale)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komposisi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(RGB, RGBA, HSV, </a:t>
            </a:r>
            <a:r>
              <a:rPr lang="en-ID" dirty="0" err="1"/>
              <a:t>dsb</a:t>
            </a:r>
            <a:r>
              <a:rPr lang="en-ID" dirty="0"/>
              <a:t>.).</a:t>
            </a:r>
          </a:p>
          <a:p>
            <a:pPr lvl="1"/>
            <a:r>
              <a:rPr lang="en-ID" dirty="0"/>
              <a:t>Resolusi: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horizontal × </a:t>
            </a:r>
            <a:r>
              <a:rPr lang="en-ID" dirty="0" err="1"/>
              <a:t>vertikal</a:t>
            </a:r>
            <a:r>
              <a:rPr lang="en-ID" dirty="0"/>
              <a:t>.</a:t>
            </a:r>
          </a:p>
          <a:p>
            <a:r>
              <a:rPr lang="en-ID" dirty="0"/>
              <a:t>Bit depth: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direpresentasikan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141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2387601"/>
            <a:ext cx="6045200" cy="4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p9"/>
          <p:cNvSpPr txBox="1">
            <a:spLocks/>
          </p:cNvSpPr>
          <p:nvPr/>
        </p:nvSpPr>
        <p:spPr>
          <a:xfrm>
            <a:off x="872988" y="2715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b="1" i="1" dirty="0"/>
              <a:t>Image Digitalization</a:t>
            </a:r>
            <a:endParaRPr lang="id-ID" b="1" i="1" dirty="0"/>
          </a:p>
          <a:p>
            <a:pPr>
              <a:buSzPts val="4400"/>
            </a:pPr>
            <a:r>
              <a:rPr lang="id-ID" b="1" i="1" dirty="0"/>
              <a:t>&gt;&gt; </a:t>
            </a:r>
            <a:r>
              <a:rPr lang="en-GB" b="1" i="1" dirty="0"/>
              <a:t>quantization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3176665" y="5836536"/>
            <a:ext cx="4948004" cy="8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200" b="1" dirty="0"/>
              <a:t>Quantization Image Samples</a:t>
            </a:r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500" y="2053832"/>
            <a:ext cx="3492500" cy="40167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p9"/>
          <p:cNvSpPr txBox="1">
            <a:spLocks/>
          </p:cNvSpPr>
          <p:nvPr/>
        </p:nvSpPr>
        <p:spPr>
          <a:xfrm>
            <a:off x="872988" y="2715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b="1" i="1" dirty="0"/>
              <a:t>Image Digitalization</a:t>
            </a:r>
            <a:endParaRPr lang="id-ID" b="1" i="1" dirty="0"/>
          </a:p>
          <a:p>
            <a:pPr>
              <a:buSzPts val="4400"/>
            </a:pPr>
            <a:r>
              <a:rPr lang="id-ID" b="1" i="1" dirty="0"/>
              <a:t>&gt;&gt; </a:t>
            </a:r>
            <a:r>
              <a:rPr lang="en-GB" b="1" i="1" dirty="0"/>
              <a:t>quantization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/>
              <a:t>Sistem koordinat citra berukuran M x N </a:t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064" y="1118421"/>
            <a:ext cx="6525873" cy="573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Image and pixel component</a:t>
            </a:r>
            <a:endParaRPr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902" y="1484785"/>
            <a:ext cx="7925563" cy="504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1485900" y="904032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Pixel notation in image</a:t>
            </a:r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932" y="1873568"/>
            <a:ext cx="5992068" cy="49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Image </a:t>
            </a:r>
            <a:r>
              <a:rPr lang="id-ID" dirty="0"/>
              <a:t>O</a:t>
            </a:r>
            <a:r>
              <a:rPr lang="en-GB" dirty="0" err="1"/>
              <a:t>peration</a:t>
            </a:r>
            <a:endParaRPr dirty="0"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1451579" y="1690688"/>
            <a:ext cx="9603275" cy="140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lphaLcParenBoth"/>
            </a:pPr>
            <a:r>
              <a:rPr lang="en-GB" dirty="0"/>
              <a:t>Point Operation  	</a:t>
            </a:r>
            <a:endParaRPr lang="id-ID" dirty="0"/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lphaLcParenBoth"/>
            </a:pPr>
            <a:r>
              <a:rPr lang="en-GB" dirty="0"/>
              <a:t>Area Operation </a:t>
            </a:r>
            <a:endParaRPr lang="id-ID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(c) Global Operation</a:t>
            </a:r>
            <a:endParaRPr dirty="0"/>
          </a:p>
        </p:txBody>
      </p:sp>
      <p:pic>
        <p:nvPicPr>
          <p:cNvPr id="130" name="Google Shape;130;p7" descr="https://encrypted-tbn3.gstatic.com/images?q=tbn:ANd9GcRX8SxZrAKixgNPUO1zIsxzFIj3KtklFnrlY_A2Q_A6JTm2NI9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579" y="3476625"/>
            <a:ext cx="78105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d-ID" dirty="0"/>
              <a:t>latihan</a:t>
            </a:r>
            <a:endParaRPr dirty="0"/>
          </a:p>
        </p:txBody>
      </p:sp>
      <p:graphicFrame>
        <p:nvGraphicFramePr>
          <p:cNvPr id="174" name="Google Shape;174;p14"/>
          <p:cNvGraphicFramePr/>
          <p:nvPr/>
        </p:nvGraphicFramePr>
        <p:xfrm>
          <a:off x="1451577" y="2365586"/>
          <a:ext cx="2529900" cy="27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9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1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4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6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7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9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11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14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16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17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19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21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24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5" name="Google Shape;175;p14"/>
          <p:cNvSpPr txBox="1"/>
          <p:nvPr/>
        </p:nvSpPr>
        <p:spPr>
          <a:xfrm>
            <a:off x="4543865" y="2546252"/>
            <a:ext cx="44453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Tentukan</a:t>
            </a: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notasi</a:t>
            </a: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GB" sz="3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tiap</a:t>
            </a:r>
            <a:r>
              <a:rPr lang="en-GB" sz="3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pixel!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i="1" dirty="0"/>
              <a:t>Image Resolution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(image resolution) </a:t>
            </a:r>
            <a:r>
              <a:rPr lang="en-US" dirty="0" err="1"/>
              <a:t>mengacu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detail yang </a:t>
            </a:r>
            <a:r>
              <a:rPr lang="en-US" dirty="0" err="1"/>
              <a:t>terkandung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digital.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:</a:t>
            </a:r>
          </a:p>
          <a:p>
            <a:pPr marL="628650" indent="-514350">
              <a:buFont typeface="+mj-lt"/>
              <a:buAutoNum type="arabicPeriod"/>
            </a:pPr>
            <a:r>
              <a:rPr lang="en-US" b="1" dirty="0" err="1"/>
              <a:t>Resolusi</a:t>
            </a:r>
            <a:r>
              <a:rPr lang="en-US" b="1" dirty="0"/>
              <a:t> </a:t>
            </a:r>
            <a:r>
              <a:rPr lang="en-US" b="1" dirty="0" err="1"/>
              <a:t>Piksel</a:t>
            </a:r>
            <a:r>
              <a:rPr lang="en-US" dirty="0"/>
              <a:t>: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total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lebar</a:t>
            </a:r>
            <a:r>
              <a:rPr lang="en-US" dirty="0"/>
              <a:t> x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1920 x 1080 </a:t>
            </a:r>
            <a:r>
              <a:rPr lang="en-US" dirty="0" err="1"/>
              <a:t>piksel</a:t>
            </a:r>
            <a:r>
              <a:rPr lang="en-US" dirty="0"/>
              <a:t>.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, </a:t>
            </a:r>
            <a:r>
              <a:rPr lang="en-US" dirty="0" err="1"/>
              <a:t>semakin</a:t>
            </a:r>
            <a:r>
              <a:rPr lang="en-US" dirty="0"/>
              <a:t> detail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en-US" b="1" dirty="0" err="1"/>
              <a:t>Densitas</a:t>
            </a:r>
            <a:r>
              <a:rPr lang="en-US" b="1" dirty="0"/>
              <a:t> </a:t>
            </a:r>
            <a:r>
              <a:rPr lang="en-US" b="1" dirty="0" err="1"/>
              <a:t>Piksel</a:t>
            </a:r>
            <a:r>
              <a:rPr lang="en-US" b="1" dirty="0"/>
              <a:t> (PPI </a:t>
            </a:r>
            <a:r>
              <a:rPr lang="en-US" b="1" dirty="0" err="1"/>
              <a:t>atau</a:t>
            </a:r>
            <a:r>
              <a:rPr lang="en-US" b="1" dirty="0"/>
              <a:t> DPI)</a:t>
            </a:r>
            <a:r>
              <a:rPr lang="en-US" dirty="0"/>
              <a:t>: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per </a:t>
            </a:r>
            <a:r>
              <a:rPr lang="en-US" dirty="0" err="1"/>
              <a:t>inci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(PPI, pixels per inch)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cetakan</a:t>
            </a:r>
            <a:r>
              <a:rPr lang="en-US" dirty="0"/>
              <a:t> (DPI, dots per inch).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tajam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dicetak</a:t>
            </a:r>
            <a:r>
              <a:rPr lang="en-US" dirty="0"/>
              <a:t>. PPI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digital, </a:t>
            </a:r>
            <a:r>
              <a:rPr lang="en-US" dirty="0" err="1"/>
              <a:t>sedangkan</a:t>
            </a:r>
            <a:r>
              <a:rPr lang="en-US" dirty="0"/>
              <a:t> DPI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cetakan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Fisik</a:t>
            </a:r>
            <a:r>
              <a:rPr lang="en-US" dirty="0"/>
              <a:t>: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media </a:t>
            </a:r>
            <a:r>
              <a:rPr lang="en-US" dirty="0" err="1"/>
              <a:t>cetak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, 5 </a:t>
            </a:r>
            <a:r>
              <a:rPr lang="en-US" dirty="0" err="1"/>
              <a:t>inci</a:t>
            </a:r>
            <a:r>
              <a:rPr lang="en-US" dirty="0"/>
              <a:t> x 7 </a:t>
            </a:r>
            <a:r>
              <a:rPr lang="en-US" dirty="0" err="1"/>
              <a:t>inci</a:t>
            </a:r>
            <a:r>
              <a:rPr lang="en-US" dirty="0"/>
              <a:t>)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. </a:t>
            </a:r>
            <a:r>
              <a:rPr lang="en-US" dirty="0" err="1"/>
              <a:t>Resolusi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tajam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.</a:t>
            </a:r>
          </a:p>
          <a:p>
            <a:pPr marL="114300" indent="0">
              <a:buNone/>
            </a:pP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visual,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detail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tajam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resolusi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0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BFC7-0DAA-6272-B1ED-950FEFFB5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8E8AC-A455-50EE-EB0A-30EE0216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Resolusi Citra Dan Video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9B1B2B-599D-2264-D630-7ADCEB55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/>
              <a:t>Resolusi </a:t>
            </a:r>
            <a:r>
              <a:rPr lang="en-ID" b="1" dirty="0" err="1"/>
              <a:t>citra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horizontal × </a:t>
            </a:r>
            <a:r>
              <a:rPr lang="en-ID" dirty="0" err="1"/>
              <a:t>vertikal</a:t>
            </a:r>
            <a:r>
              <a:rPr lang="en-ID" dirty="0"/>
              <a:t>.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detail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ditampilkan</a:t>
            </a:r>
            <a:r>
              <a:rPr lang="en-ID" dirty="0"/>
              <a:t>.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:</a:t>
            </a:r>
          </a:p>
          <a:p>
            <a:pPr marL="809625" lvl="1" indent="-542925">
              <a:buFont typeface="Wingdings" panose="05000000000000000000" pitchFamily="2" charset="2"/>
              <a:buChar char="§"/>
            </a:pPr>
            <a:r>
              <a:rPr lang="en-ID" b="1" dirty="0"/>
              <a:t>HD (1280×720)</a:t>
            </a:r>
            <a:endParaRPr lang="en-ID" dirty="0"/>
          </a:p>
          <a:p>
            <a:pPr marL="809625" lvl="1" indent="-542925">
              <a:buFont typeface="Wingdings" panose="05000000000000000000" pitchFamily="2" charset="2"/>
              <a:buChar char="§"/>
            </a:pPr>
            <a:r>
              <a:rPr lang="en-ID" b="1" dirty="0"/>
              <a:t>Full HD (1920×1080)</a:t>
            </a:r>
            <a:endParaRPr lang="en-ID" dirty="0"/>
          </a:p>
          <a:p>
            <a:pPr marL="809625" lvl="1" indent="-542925">
              <a:buFont typeface="Wingdings" panose="05000000000000000000" pitchFamily="2" charset="2"/>
              <a:buChar char="§"/>
            </a:pPr>
            <a:r>
              <a:rPr lang="en-ID" b="1" dirty="0"/>
              <a:t>4K UHD (3840×2160)</a:t>
            </a:r>
            <a:endParaRPr lang="en-ID" dirty="0"/>
          </a:p>
          <a:p>
            <a:pPr marL="809625" lvl="1" indent="-542925">
              <a:buFont typeface="Wingdings" panose="05000000000000000000" pitchFamily="2" charset="2"/>
              <a:buChar char="§"/>
            </a:pPr>
            <a:r>
              <a:rPr lang="en-ID" b="1" dirty="0"/>
              <a:t>8K UHD (7680×4320)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12041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8" descr="https://cyberdog.wikispaces.com/file/view/Resolution-Happy-Faces.png/298646830/Resolution-Happy-F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744" y="1933732"/>
            <a:ext cx="10859943" cy="42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Resolusi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Citra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4869-DE6B-8E46-4A4C-F1CD604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A26DF-6AAB-27A7-BFD4-4E88B644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Konsep Dasar Citra Digital Dan Visi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endParaRPr lang="en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3FF64F-5D46-2318-D3A2-9C9890AFB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b="1" dirty="0"/>
              <a:t>Visi </a:t>
            </a:r>
            <a:r>
              <a:rPr lang="en-ID" b="1" dirty="0" err="1"/>
              <a:t>Komputer</a:t>
            </a:r>
            <a:r>
              <a:rPr lang="en-ID" dirty="0"/>
              <a:t>: </a:t>
            </a:r>
            <a:r>
              <a:rPr lang="en-ID" dirty="0" err="1"/>
              <a:t>cabang</a:t>
            </a:r>
            <a:r>
              <a:rPr lang="en-ID" dirty="0"/>
              <a:t> AI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"</a:t>
            </a:r>
            <a:r>
              <a:rPr lang="en-ID" dirty="0" err="1"/>
              <a:t>melihat</a:t>
            </a:r>
            <a:r>
              <a:rPr lang="en-ID" dirty="0"/>
              <a:t>" dan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/video.</a:t>
            </a:r>
          </a:p>
          <a:p>
            <a:pPr lvl="1"/>
            <a:r>
              <a:rPr lang="en-ID" dirty="0" err="1"/>
              <a:t>Aplikasi</a:t>
            </a:r>
            <a:r>
              <a:rPr lang="en-ID" dirty="0"/>
              <a:t> 2025:</a:t>
            </a:r>
          </a:p>
          <a:p>
            <a:pPr lvl="2"/>
            <a:r>
              <a:rPr lang="en-ID" b="1" dirty="0"/>
              <a:t>Self-driving cars</a:t>
            </a:r>
            <a:r>
              <a:rPr lang="en-ID" dirty="0"/>
              <a:t> (Tesla, Waymo, Hyundai Ioniq 2025).</a:t>
            </a:r>
          </a:p>
          <a:p>
            <a:pPr lvl="2"/>
            <a:r>
              <a:rPr lang="en-ID" b="1" dirty="0"/>
              <a:t>Medical imaging AI</a:t>
            </a:r>
            <a:r>
              <a:rPr lang="en-ID" dirty="0"/>
              <a:t> (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kanker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MRI/CT </a:t>
            </a:r>
            <a:r>
              <a:rPr lang="en-ID" dirty="0" err="1"/>
              <a:t>dengan</a:t>
            </a:r>
            <a:r>
              <a:rPr lang="en-ID" dirty="0"/>
              <a:t> model multimodal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b="1" dirty="0"/>
              <a:t>Med-</a:t>
            </a:r>
            <a:r>
              <a:rPr lang="en-ID" b="1" dirty="0" err="1"/>
              <a:t>PaLM</a:t>
            </a:r>
            <a:r>
              <a:rPr lang="en-ID" dirty="0"/>
              <a:t>).</a:t>
            </a:r>
          </a:p>
          <a:p>
            <a:pPr lvl="2"/>
            <a:r>
              <a:rPr lang="en-ID" b="1" dirty="0" err="1"/>
              <a:t>Agritech</a:t>
            </a:r>
            <a:r>
              <a:rPr lang="en-ID" dirty="0"/>
              <a:t>: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penyakit</a:t>
            </a:r>
            <a:r>
              <a:rPr lang="en-ID" dirty="0"/>
              <a:t> </a:t>
            </a:r>
            <a:r>
              <a:rPr lang="en-ID" dirty="0" err="1"/>
              <a:t>tanaman</a:t>
            </a:r>
            <a:r>
              <a:rPr lang="en-ID" dirty="0"/>
              <a:t>/ikan (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i="1" dirty="0"/>
              <a:t>YOLOv9</a:t>
            </a:r>
            <a:r>
              <a:rPr lang="en-ID" dirty="0"/>
              <a:t> + </a:t>
            </a:r>
            <a:r>
              <a:rPr lang="en-ID" dirty="0" err="1"/>
              <a:t>EdgeAI</a:t>
            </a:r>
            <a:r>
              <a:rPr lang="en-ID" dirty="0"/>
              <a:t>).</a:t>
            </a:r>
          </a:p>
          <a:p>
            <a:pPr lvl="2"/>
            <a:r>
              <a:rPr lang="en-ID" b="1" dirty="0"/>
              <a:t>AR/VR</a:t>
            </a:r>
            <a:r>
              <a:rPr lang="en-ID" dirty="0"/>
              <a:t>: Metaverse, Mixed Reality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Apple Vision Pro 2 (2025)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468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Resolusi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Citra</a:t>
            </a:r>
            <a:endParaRPr lang="en-US" dirty="0"/>
          </a:p>
        </p:txBody>
      </p:sp>
      <p:pic>
        <p:nvPicPr>
          <p:cNvPr id="1026" name="Picture 2" descr="http://4.bp.blogspot.com/-PMd-OK7fXzI/T3qh0W6ewqI/AAAAAAAAABU/2DyW66kXwdc/s1600/digi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04" y="1923191"/>
            <a:ext cx="10033791" cy="386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79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30B0-35D1-6422-24F7-D9D32A510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EA55FE-65B0-0465-5B42-E46347D5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Resolusi Citra Dan Video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5D5BA1-B463-736D-9458-92F475A5D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2000" dirty="0"/>
              <a:t>Dalam video digital, </a:t>
            </a:r>
            <a:r>
              <a:rPr lang="en-ID" sz="2000" dirty="0" err="1"/>
              <a:t>resolusi</a:t>
            </a:r>
            <a:r>
              <a:rPr lang="en-ID" sz="2000" dirty="0"/>
              <a:t> </a:t>
            </a:r>
            <a:r>
              <a:rPr lang="en-ID" sz="2000" dirty="0" err="1"/>
              <a:t>menjadi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kompleks</a:t>
            </a:r>
            <a:r>
              <a:rPr lang="en-ID" sz="2000" dirty="0"/>
              <a:t>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selain</a:t>
            </a:r>
            <a:r>
              <a:rPr lang="en-ID" sz="2000" dirty="0"/>
              <a:t> </a:t>
            </a:r>
            <a:r>
              <a:rPr lang="en-ID" sz="2000" dirty="0" err="1"/>
              <a:t>dimensi</a:t>
            </a:r>
            <a:r>
              <a:rPr lang="en-ID" sz="2000" dirty="0"/>
              <a:t> </a:t>
            </a:r>
            <a:r>
              <a:rPr lang="en-ID" sz="2000" dirty="0" err="1"/>
              <a:t>piksel</a:t>
            </a:r>
            <a:r>
              <a:rPr lang="en-ID" sz="2000" dirty="0"/>
              <a:t>, juga </a:t>
            </a:r>
            <a:r>
              <a:rPr lang="en-ID" sz="2000" dirty="0" err="1"/>
              <a:t>terdapat</a:t>
            </a:r>
            <a:r>
              <a:rPr lang="en-ID" sz="2000" dirty="0"/>
              <a:t> frame rate (fps – frames per second).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</a:p>
          <a:p>
            <a:pPr marL="809625" indent="-542925">
              <a:buNone/>
            </a:pPr>
            <a:r>
              <a:rPr lang="en-ID" sz="2000" b="1" dirty="0"/>
              <a:t>•	Video 1080p @ 30fps (</a:t>
            </a:r>
            <a:r>
              <a:rPr lang="en-ID" sz="2000" b="1" dirty="0" err="1"/>
              <a:t>standar</a:t>
            </a:r>
            <a:r>
              <a:rPr lang="en-ID" sz="2000" b="1" dirty="0"/>
              <a:t> media </a:t>
            </a:r>
            <a:r>
              <a:rPr lang="en-ID" sz="2000" b="1" dirty="0" err="1"/>
              <a:t>sosial</a:t>
            </a:r>
            <a:r>
              <a:rPr lang="en-ID" sz="2000" b="1" dirty="0"/>
              <a:t>).</a:t>
            </a:r>
          </a:p>
          <a:p>
            <a:pPr marL="809625" indent="-542925">
              <a:buNone/>
            </a:pPr>
            <a:r>
              <a:rPr lang="en-ID" sz="2000" b="1" dirty="0"/>
              <a:t>•	Video 4K @ 60fps (gaming &amp; </a:t>
            </a:r>
            <a:r>
              <a:rPr lang="en-ID" sz="2000" b="1" dirty="0" err="1"/>
              <a:t>sinematografi</a:t>
            </a:r>
            <a:r>
              <a:rPr lang="en-ID" sz="2000" b="1" dirty="0"/>
              <a:t>).</a:t>
            </a:r>
          </a:p>
          <a:p>
            <a:pPr marL="809625" indent="-542925">
              <a:buNone/>
            </a:pPr>
            <a:r>
              <a:rPr lang="en-ID" sz="2000" b="1" dirty="0"/>
              <a:t>•	Video 8K @ 120fps (</a:t>
            </a:r>
            <a:r>
              <a:rPr lang="en-ID" sz="2000" b="1" dirty="0" err="1"/>
              <a:t>aplikasi</a:t>
            </a:r>
            <a:r>
              <a:rPr lang="en-ID" sz="2000" b="1" dirty="0"/>
              <a:t> VR/AR dan </a:t>
            </a:r>
            <a:r>
              <a:rPr lang="en-ID" sz="2000" b="1" dirty="0" err="1"/>
              <a:t>riset</a:t>
            </a:r>
            <a:r>
              <a:rPr lang="en-ID" sz="2000" b="1" dirty="0"/>
              <a:t> </a:t>
            </a:r>
            <a:r>
              <a:rPr lang="en-ID" sz="2000" b="1" dirty="0" err="1"/>
              <a:t>medis</a:t>
            </a:r>
            <a:r>
              <a:rPr lang="en-ID" sz="2000" b="1" dirty="0"/>
              <a:t>).</a:t>
            </a:r>
          </a:p>
          <a:p>
            <a:pPr marL="809625" indent="-542925">
              <a:buNone/>
            </a:pPr>
            <a:endParaRPr lang="en-ID" sz="2000" b="1" dirty="0"/>
          </a:p>
          <a:p>
            <a:pPr marL="0" indent="0">
              <a:buNone/>
            </a:pPr>
            <a:r>
              <a:rPr lang="en-ID" sz="2400" dirty="0" err="1"/>
              <a:t>Perkembangan</a:t>
            </a:r>
            <a:r>
              <a:rPr lang="en-ID" sz="2400" dirty="0"/>
              <a:t> </a:t>
            </a:r>
            <a:r>
              <a:rPr lang="en-ID" sz="2400" dirty="0" err="1"/>
              <a:t>teknologi</a:t>
            </a:r>
            <a:r>
              <a:rPr lang="en-ID" sz="2400" dirty="0"/>
              <a:t> 2025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meningkatnya</a:t>
            </a:r>
            <a:r>
              <a:rPr lang="en-ID" sz="2400" dirty="0"/>
              <a:t> </a:t>
            </a:r>
            <a:r>
              <a:rPr lang="en-ID" sz="2400" dirty="0" err="1"/>
              <a:t>penggunaan</a:t>
            </a:r>
            <a:r>
              <a:rPr lang="en-ID" sz="2400" dirty="0"/>
              <a:t> </a:t>
            </a:r>
            <a:r>
              <a:rPr lang="en-ID" sz="2400" b="1" dirty="0"/>
              <a:t>video </a:t>
            </a:r>
            <a:r>
              <a:rPr lang="en-ID" sz="2400" b="1" dirty="0" err="1"/>
              <a:t>resolusi</a:t>
            </a:r>
            <a:r>
              <a:rPr lang="en-ID" sz="2400" b="1" dirty="0"/>
              <a:t> ultra-</a:t>
            </a:r>
            <a:r>
              <a:rPr lang="en-ID" sz="2400" b="1" dirty="0" err="1"/>
              <a:t>tinggi</a:t>
            </a:r>
            <a:r>
              <a:rPr lang="en-ID" sz="2400" b="1" dirty="0"/>
              <a:t> (8K–16K)</a:t>
            </a:r>
            <a:r>
              <a:rPr lang="en-ID" sz="2400" dirty="0"/>
              <a:t> pada </a:t>
            </a:r>
            <a:r>
              <a:rPr lang="en-ID" sz="2400" dirty="0" err="1"/>
              <a:t>riset</a:t>
            </a:r>
            <a:r>
              <a:rPr lang="en-ID" sz="2400" dirty="0"/>
              <a:t> </a:t>
            </a:r>
            <a:r>
              <a:rPr lang="en-ID" sz="2400" dirty="0" err="1"/>
              <a:t>medis</a:t>
            </a:r>
            <a:r>
              <a:rPr lang="en-ID" sz="2400" dirty="0"/>
              <a:t> dan </a:t>
            </a:r>
            <a:r>
              <a:rPr lang="en-ID" sz="2400" dirty="0" err="1"/>
              <a:t>kendaraan</a:t>
            </a:r>
            <a:r>
              <a:rPr lang="en-ID" sz="2400" dirty="0"/>
              <a:t> </a:t>
            </a:r>
            <a:r>
              <a:rPr lang="en-ID" sz="2400" dirty="0" err="1"/>
              <a:t>otonom</a:t>
            </a:r>
            <a:r>
              <a:rPr lang="en-ID" sz="2400" dirty="0"/>
              <a:t>, </a:t>
            </a:r>
            <a:r>
              <a:rPr lang="en-ID" sz="2400" dirty="0" err="1"/>
              <a:t>serta</a:t>
            </a:r>
            <a:r>
              <a:rPr lang="en-ID" sz="2400" dirty="0"/>
              <a:t> </a:t>
            </a:r>
            <a:r>
              <a:rPr lang="en-ID" sz="2400" b="1" dirty="0"/>
              <a:t>frame rate </a:t>
            </a:r>
            <a:r>
              <a:rPr lang="en-ID" sz="2400" b="1" dirty="0" err="1"/>
              <a:t>tinggi</a:t>
            </a:r>
            <a:r>
              <a:rPr lang="en-ID" sz="2400" b="1" dirty="0"/>
              <a:t> (240fps)</a:t>
            </a:r>
            <a:r>
              <a:rPr lang="en-ID" sz="2400" dirty="0"/>
              <a:t> pada </a:t>
            </a:r>
            <a:r>
              <a:rPr lang="en-ID" sz="2400" dirty="0" err="1"/>
              <a:t>aplikasi</a:t>
            </a:r>
            <a:r>
              <a:rPr lang="en-ID" sz="2400" dirty="0"/>
              <a:t> </a:t>
            </a:r>
            <a:r>
              <a:rPr lang="en-ID" sz="2400" i="1" dirty="0"/>
              <a:t>slow motion</a:t>
            </a:r>
            <a:r>
              <a:rPr lang="en-ID" sz="2400" dirty="0"/>
              <a:t> dan </a:t>
            </a:r>
            <a:r>
              <a:rPr lang="en-ID" sz="2400" dirty="0" err="1"/>
              <a:t>analisis</a:t>
            </a:r>
            <a:r>
              <a:rPr lang="en-ID" sz="2400" dirty="0"/>
              <a:t> </a:t>
            </a:r>
            <a:r>
              <a:rPr lang="en-ID" sz="2400" dirty="0" err="1"/>
              <a:t>ilmiah</a:t>
            </a:r>
            <a:r>
              <a:rPr lang="en-ID" sz="2400" dirty="0"/>
              <a:t>. Selain </a:t>
            </a:r>
            <a:r>
              <a:rPr lang="en-ID" sz="2400" dirty="0" err="1"/>
              <a:t>itu</a:t>
            </a:r>
            <a:r>
              <a:rPr lang="en-ID" sz="2400" dirty="0"/>
              <a:t>, </a:t>
            </a:r>
            <a:r>
              <a:rPr lang="en-ID" sz="2400" dirty="0" err="1"/>
              <a:t>konsep</a:t>
            </a:r>
            <a:r>
              <a:rPr lang="en-ID" sz="2400" dirty="0"/>
              <a:t> </a:t>
            </a:r>
            <a:r>
              <a:rPr lang="en-ID" sz="2400" b="1" dirty="0"/>
              <a:t>super-resolution</a:t>
            </a:r>
            <a:r>
              <a:rPr lang="en-ID" sz="2400" dirty="0"/>
              <a:t> </a:t>
            </a:r>
            <a:r>
              <a:rPr lang="en-ID" sz="2400" dirty="0" err="1"/>
              <a:t>berbasis</a:t>
            </a:r>
            <a:r>
              <a:rPr lang="en-ID" sz="2400" dirty="0"/>
              <a:t> AI juga </a:t>
            </a:r>
            <a:r>
              <a:rPr lang="en-ID" sz="2400" dirty="0" err="1"/>
              <a:t>berkembang</a:t>
            </a:r>
            <a:r>
              <a:rPr lang="en-ID" sz="2400" dirty="0"/>
              <a:t> </a:t>
            </a:r>
            <a:r>
              <a:rPr lang="en-ID" sz="2400" dirty="0" err="1"/>
              <a:t>pesat</a:t>
            </a:r>
            <a:r>
              <a:rPr lang="en-ID" sz="2400" dirty="0"/>
              <a:t>, </a:t>
            </a:r>
            <a:r>
              <a:rPr lang="en-ID" sz="2400" dirty="0" err="1"/>
              <a:t>memungkinkan</a:t>
            </a:r>
            <a:r>
              <a:rPr lang="en-ID" sz="2400" dirty="0"/>
              <a:t> </a:t>
            </a: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resolusi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/video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otomatis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model deep learning (</a:t>
            </a:r>
            <a:r>
              <a:rPr lang="en-ID" sz="2400" dirty="0" err="1"/>
              <a:t>misalnya</a:t>
            </a:r>
            <a:r>
              <a:rPr lang="en-ID" sz="2400" dirty="0"/>
              <a:t> ESRGAN dan Real-ESRGAN 2024) </a:t>
            </a:r>
            <a:r>
              <a:rPr lang="en-US" sz="2400" dirty="0"/>
              <a:t>【</a:t>
            </a:r>
            <a:r>
              <a:rPr lang="en-ID" sz="2400" dirty="0"/>
              <a:t>Wang et al., 2024</a:t>
            </a:r>
            <a:r>
              <a:rPr lang="en-US" sz="2400" dirty="0"/>
              <a:t>】</a:t>
            </a:r>
            <a:r>
              <a:rPr lang="en-ID" sz="2400" dirty="0"/>
              <a:t>.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3627335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Question!</a:t>
            </a:r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sz="2800" i="1" dirty="0"/>
              <a:t>Scanner </a:t>
            </a:r>
            <a:r>
              <a:rPr lang="en-GB" sz="2800" dirty="0"/>
              <a:t>500 </a:t>
            </a:r>
            <a:r>
              <a:rPr lang="en-GB" sz="2800" i="1" dirty="0"/>
              <a:t>DPI </a:t>
            </a:r>
            <a:r>
              <a:rPr lang="en-GB" sz="2800" dirty="0" err="1"/>
              <a:t>dan</a:t>
            </a:r>
            <a:r>
              <a:rPr lang="en-GB" sz="2800" dirty="0"/>
              <a:t> 300 </a:t>
            </a:r>
            <a:r>
              <a:rPr lang="en-GB" sz="2800" i="1" dirty="0"/>
              <a:t>DPI </a:t>
            </a:r>
            <a:r>
              <a:rPr lang="en-GB" sz="2800" dirty="0" err="1"/>
              <a:t>digunakan</a:t>
            </a:r>
            <a:r>
              <a:rPr lang="en-GB" sz="2800" dirty="0"/>
              <a:t> </a:t>
            </a:r>
            <a:r>
              <a:rPr lang="en-GB" sz="2800" dirty="0" err="1"/>
              <a:t>untuk</a:t>
            </a:r>
            <a:r>
              <a:rPr lang="en-GB" sz="2800" dirty="0"/>
              <a:t> </a:t>
            </a:r>
            <a:r>
              <a:rPr lang="en-GB" sz="2800" dirty="0" err="1"/>
              <a:t>mengakuisisi</a:t>
            </a:r>
            <a:r>
              <a:rPr lang="en-GB" sz="2800" dirty="0"/>
              <a:t> </a:t>
            </a:r>
            <a:r>
              <a:rPr lang="en-GB" sz="2800" dirty="0" err="1"/>
              <a:t>citra</a:t>
            </a:r>
            <a:r>
              <a:rPr lang="en-GB" sz="2800" dirty="0"/>
              <a:t> </a:t>
            </a:r>
            <a:r>
              <a:rPr lang="en-GB" sz="2800" dirty="0" err="1"/>
              <a:t>foto</a:t>
            </a:r>
            <a:r>
              <a:rPr lang="en-GB" sz="2800" dirty="0"/>
              <a:t> </a:t>
            </a:r>
            <a:r>
              <a:rPr lang="en-GB" sz="2800" dirty="0" err="1"/>
              <a:t>berwarna</a:t>
            </a:r>
            <a:r>
              <a:rPr lang="en-GB" sz="2800" dirty="0"/>
              <a:t> </a:t>
            </a:r>
            <a:r>
              <a:rPr lang="en-GB" sz="2800" dirty="0" err="1"/>
              <a:t>ukuran</a:t>
            </a:r>
            <a:r>
              <a:rPr lang="en-GB" sz="2800" dirty="0"/>
              <a:t> 3x4 inch,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 err="1"/>
              <a:t>Berapa</a:t>
            </a:r>
            <a:r>
              <a:rPr lang="en-GB" sz="2400" dirty="0"/>
              <a:t> </a:t>
            </a:r>
            <a:r>
              <a:rPr lang="en-GB" sz="2400" dirty="0" err="1"/>
              <a:t>ukuran</a:t>
            </a:r>
            <a:r>
              <a:rPr lang="en-GB" sz="2400" dirty="0"/>
              <a:t> </a:t>
            </a:r>
            <a:r>
              <a:rPr lang="en-GB" sz="2400" i="1" dirty="0"/>
              <a:t>pixel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hasil</a:t>
            </a:r>
            <a:r>
              <a:rPr lang="en-GB" sz="2400" dirty="0"/>
              <a:t> </a:t>
            </a:r>
            <a:r>
              <a:rPr lang="en-GB" sz="2400" i="1" dirty="0"/>
              <a:t>scan </a:t>
            </a:r>
            <a:r>
              <a:rPr lang="en-GB" sz="2400" dirty="0" err="1"/>
              <a:t>dari</a:t>
            </a:r>
            <a:r>
              <a:rPr lang="en-GB" sz="2400" dirty="0"/>
              <a:t> </a:t>
            </a:r>
            <a:r>
              <a:rPr lang="en-GB" sz="2400" dirty="0" err="1"/>
              <a:t>tiap</a:t>
            </a:r>
            <a:r>
              <a:rPr lang="en-GB" sz="2400" dirty="0"/>
              <a:t> </a:t>
            </a:r>
            <a:r>
              <a:rPr lang="en-GB" sz="2400" i="1" dirty="0"/>
              <a:t>scanner </a:t>
            </a:r>
            <a:r>
              <a:rPr lang="en-GB" sz="2400" dirty="0"/>
              <a:t>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 err="1"/>
              <a:t>Jika</a:t>
            </a:r>
            <a:r>
              <a:rPr lang="en-GB" sz="2400" dirty="0"/>
              <a:t> </a:t>
            </a:r>
            <a:r>
              <a:rPr lang="en-GB" sz="2400" dirty="0" err="1"/>
              <a:t>tiap</a:t>
            </a:r>
            <a:r>
              <a:rPr lang="en-GB" sz="2400" dirty="0"/>
              <a:t> </a:t>
            </a:r>
            <a:r>
              <a:rPr lang="en-GB" sz="2400" i="1" dirty="0"/>
              <a:t>pixel </a:t>
            </a:r>
            <a:r>
              <a:rPr lang="en-GB" sz="2400" dirty="0" err="1"/>
              <a:t>terdiri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3 </a:t>
            </a:r>
            <a:r>
              <a:rPr lang="en-GB" sz="2400" i="1" dirty="0"/>
              <a:t>byte </a:t>
            </a:r>
            <a:r>
              <a:rPr lang="en-GB" sz="2400" dirty="0"/>
              <a:t>data (masing2 </a:t>
            </a:r>
            <a:r>
              <a:rPr lang="en-GB" sz="2400" dirty="0" err="1"/>
              <a:t>merepresentasikan</a:t>
            </a:r>
            <a:r>
              <a:rPr lang="en-GB" sz="2400" dirty="0"/>
              <a:t> </a:t>
            </a:r>
            <a:r>
              <a:rPr lang="en-GB" sz="2400" i="1" dirty="0"/>
              <a:t>RGB</a:t>
            </a:r>
            <a:r>
              <a:rPr lang="en-GB" sz="2400" dirty="0"/>
              <a:t>)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i="1" dirty="0"/>
              <a:t>header </a:t>
            </a:r>
            <a:r>
              <a:rPr lang="en-GB" sz="2400" dirty="0"/>
              <a:t>1089 byte, </a:t>
            </a:r>
            <a:r>
              <a:rPr lang="en-GB" sz="2400" dirty="0" err="1"/>
              <a:t>berapa</a:t>
            </a:r>
            <a:r>
              <a:rPr lang="en-GB" sz="2400" dirty="0"/>
              <a:t> </a:t>
            </a:r>
            <a:r>
              <a:rPr lang="en-GB" sz="2400" i="1" dirty="0"/>
              <a:t>file size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</a:t>
            </a:r>
            <a:r>
              <a:rPr lang="en-GB" sz="2400" dirty="0" err="1"/>
              <a:t>tiap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?</a:t>
            </a:r>
            <a:endParaRPr sz="2400" dirty="0"/>
          </a:p>
        </p:txBody>
      </p:sp>
      <p:sp>
        <p:nvSpPr>
          <p:cNvPr id="2" name="Rectangle 1"/>
          <p:cNvSpPr/>
          <p:nvPr/>
        </p:nvSpPr>
        <p:spPr>
          <a:xfrm>
            <a:off x="838200" y="528100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referensi: </a:t>
            </a:r>
          </a:p>
          <a:p>
            <a:r>
              <a:rPr lang="en-US" dirty="0">
                <a:hlinkClick r:id="rId3"/>
              </a:rPr>
              <a:t>https://99designs.com/blog/tips/ppi-vs-dpi-whats-the-difference/</a:t>
            </a:r>
            <a:endParaRPr lang="id-ID" dirty="0"/>
          </a:p>
          <a:p>
            <a:r>
              <a:rPr lang="id-ID" dirty="0"/>
              <a:t>https://glints.com/id/lowongan/perbedaan-ppi-dan-dpi/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ID" b="1" dirty="0"/>
              <a:t>Jenis Citra Digital (Digital Image Types) </a:t>
            </a:r>
            <a:r>
              <a:rPr lang="en-ID" b="1" dirty="0" err="1"/>
              <a:t>Berdasarkan</a:t>
            </a:r>
            <a:r>
              <a:rPr lang="en-ID" b="1" dirty="0"/>
              <a:t> Model </a:t>
            </a:r>
            <a:r>
              <a:rPr lang="en-ID" b="1" dirty="0" err="1"/>
              <a:t>Warnanya</a:t>
            </a:r>
            <a:endParaRPr lang="en-ID" dirty="0"/>
          </a:p>
        </p:txBody>
      </p:sp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Monochrome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Grayscale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True colour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ID" dirty="0"/>
              <a:t>Monochrome Image (Citra </a:t>
            </a:r>
            <a:r>
              <a:rPr lang="en-ID" dirty="0" err="1"/>
              <a:t>Monokrom</a:t>
            </a:r>
            <a:r>
              <a:rPr lang="en-ID" dirty="0"/>
              <a:t>)</a:t>
            </a:r>
            <a:br>
              <a:rPr lang="en-ID" dirty="0"/>
            </a:br>
            <a:r>
              <a:rPr lang="en-ID" dirty="0"/>
              <a:t>Binary Image</a:t>
            </a:r>
            <a:endParaRPr dirty="0"/>
          </a:p>
        </p:txBody>
      </p:sp>
      <p:pic>
        <p:nvPicPr>
          <p:cNvPr id="219" name="Google Shape;219;p21" descr="http://image.slidesharecdn.com/2pengolahancitra-131026091053-phpapp02/95/2-pengolahancitra-19-638.jpg?cb=13827792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75104" y="1384299"/>
            <a:ext cx="5962896" cy="44768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FCD3A-872D-4903-20B0-80B7786AA23B}"/>
              </a:ext>
            </a:extLst>
          </p:cNvPr>
          <p:cNvSpPr txBox="1"/>
          <p:nvPr/>
        </p:nvSpPr>
        <p:spPr>
          <a:xfrm>
            <a:off x="762000" y="1664699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/>
              <a:t>"Mono" = </a:t>
            </a:r>
            <a:r>
              <a:rPr lang="en-ID" sz="2800" dirty="0" err="1"/>
              <a:t>satu</a:t>
            </a:r>
            <a:r>
              <a:rPr lang="en-ID" sz="2800" dirty="0"/>
              <a:t>, "chrome" = </a:t>
            </a:r>
            <a:r>
              <a:rPr lang="en-ID" sz="2800" dirty="0" err="1"/>
              <a:t>warna</a:t>
            </a:r>
            <a:r>
              <a:rPr lang="en-ID" sz="2800" dirty="0"/>
              <a:t> → </a:t>
            </a:r>
            <a:r>
              <a:rPr lang="en-ID" sz="2800" dirty="0" err="1"/>
              <a:t>hanya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satu</a:t>
            </a:r>
            <a:r>
              <a:rPr lang="en-ID" sz="2800" dirty="0"/>
              <a:t> </a:t>
            </a:r>
            <a:r>
              <a:rPr lang="en-ID" sz="2800" dirty="0" err="1"/>
              <a:t>warna</a:t>
            </a:r>
            <a:r>
              <a:rPr lang="en-ID" sz="2800" dirty="0"/>
              <a:t> </a:t>
            </a:r>
            <a:r>
              <a:rPr lang="en-ID" sz="2800" dirty="0" err="1"/>
              <a:t>dasar</a:t>
            </a:r>
            <a:r>
              <a:rPr lang="en-ID" sz="2800" dirty="0"/>
              <a:t> (</a:t>
            </a:r>
            <a:r>
              <a:rPr lang="en-ID" sz="2800" dirty="0" err="1"/>
              <a:t>seringnya</a:t>
            </a:r>
            <a:r>
              <a:rPr lang="en-ID" sz="2800" dirty="0"/>
              <a:t> </a:t>
            </a:r>
            <a:r>
              <a:rPr lang="en-ID" sz="2800" dirty="0" err="1"/>
              <a:t>hitam</a:t>
            </a:r>
            <a:r>
              <a:rPr lang="en-ID" sz="2800" dirty="0"/>
              <a:t> &amp; </a:t>
            </a:r>
            <a:r>
              <a:rPr lang="en-ID" sz="2800" dirty="0" err="1"/>
              <a:t>putih</a:t>
            </a:r>
            <a:r>
              <a:rPr lang="en-ID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/>
              <a:t>Representasi</a:t>
            </a:r>
            <a:r>
              <a:rPr lang="en-ID" sz="2800" dirty="0"/>
              <a:t> </a:t>
            </a:r>
            <a:r>
              <a:rPr lang="en-ID" sz="2800" dirty="0" err="1"/>
              <a:t>berupa</a:t>
            </a:r>
            <a:r>
              <a:rPr lang="en-ID" sz="2800" dirty="0"/>
              <a:t> 2 level </a:t>
            </a:r>
            <a:r>
              <a:rPr lang="en-ID" sz="2800" dirty="0" err="1"/>
              <a:t>intensitas</a:t>
            </a:r>
            <a:r>
              <a:rPr lang="en-ID" sz="2800" dirty="0"/>
              <a:t>: 0 (</a:t>
            </a:r>
            <a:r>
              <a:rPr lang="en-ID" sz="2800" dirty="0" err="1"/>
              <a:t>hitam</a:t>
            </a:r>
            <a:r>
              <a:rPr lang="en-ID" sz="2800" dirty="0"/>
              <a:t>) dan 1 (</a:t>
            </a:r>
            <a:r>
              <a:rPr lang="en-ID" sz="2800" dirty="0" err="1"/>
              <a:t>putih</a:t>
            </a:r>
            <a:r>
              <a:rPr lang="en-ID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/>
              <a:t>Disebut</a:t>
            </a:r>
            <a:r>
              <a:rPr lang="en-ID" sz="2800" dirty="0"/>
              <a:t> juga </a:t>
            </a:r>
            <a:r>
              <a:rPr lang="en-ID" sz="2800" b="1" dirty="0"/>
              <a:t>binary image</a:t>
            </a:r>
            <a:r>
              <a:rPr lang="en-ID" sz="2800" dirty="0"/>
              <a:t> (</a:t>
            </a:r>
            <a:r>
              <a:rPr lang="en-ID" sz="2800" dirty="0" err="1"/>
              <a:t>citra</a:t>
            </a:r>
            <a:r>
              <a:rPr lang="en-ID" sz="2800" dirty="0"/>
              <a:t> biner).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/>
              <a:t>Contoh</a:t>
            </a:r>
            <a:r>
              <a:rPr lang="en-ID" sz="2800" dirty="0"/>
              <a:t>: </a:t>
            </a:r>
            <a:r>
              <a:rPr lang="en-ID" sz="2800" dirty="0" err="1"/>
              <a:t>teks</a:t>
            </a:r>
            <a:r>
              <a:rPr lang="en-ID" sz="2800" dirty="0"/>
              <a:t> </a:t>
            </a:r>
            <a:r>
              <a:rPr lang="en-ID" sz="2800" dirty="0" err="1"/>
              <a:t>hasil</a:t>
            </a:r>
            <a:r>
              <a:rPr lang="en-ID" sz="2800" dirty="0"/>
              <a:t> scan, barcode, </a:t>
            </a:r>
            <a:r>
              <a:rPr lang="en-ID" sz="2800" dirty="0" err="1"/>
              <a:t>citra</a:t>
            </a:r>
            <a:r>
              <a:rPr lang="en-ID" sz="2800" dirty="0"/>
              <a:t> </a:t>
            </a:r>
            <a:r>
              <a:rPr lang="en-ID" sz="2800" dirty="0" err="1"/>
              <a:t>hasil</a:t>
            </a:r>
            <a:r>
              <a:rPr lang="en-ID" sz="2800" dirty="0"/>
              <a:t> thresholding.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DAF24-6475-7E3C-ACB5-EBB566FA003A}"/>
              </a:ext>
            </a:extLst>
          </p:cNvPr>
          <p:cNvCxnSpPr>
            <a:stCxn id="218" idx="1"/>
          </p:cNvCxnSpPr>
          <p:nvPr/>
        </p:nvCxnSpPr>
        <p:spPr>
          <a:xfrm flipV="1">
            <a:off x="838200" y="1027906"/>
            <a:ext cx="47053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666750" y="364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ID" dirty="0"/>
              <a:t>Grayscale Image (Citra Skala Abu-</a:t>
            </a:r>
            <a:r>
              <a:rPr lang="en-ID" dirty="0" err="1"/>
              <a:t>abu</a:t>
            </a:r>
            <a:r>
              <a:rPr lang="en-ID" dirty="0"/>
              <a:t>)</a:t>
            </a:r>
            <a:endParaRPr dirty="0"/>
          </a:p>
        </p:txBody>
      </p:sp>
      <p:pic>
        <p:nvPicPr>
          <p:cNvPr id="225" name="Google Shape;225;p22" descr="https://andyq3lectra.files.wordpress.com/2010/01/010410_0932_imageproces3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2450" y="1690062"/>
            <a:ext cx="6267450" cy="34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3163E-222A-0B9D-50F2-A5B62FDF48A3}"/>
              </a:ext>
            </a:extLst>
          </p:cNvPr>
          <p:cNvSpPr txBox="1"/>
          <p:nvPr/>
        </p:nvSpPr>
        <p:spPr>
          <a:xfrm>
            <a:off x="6934200" y="1690061"/>
            <a:ext cx="52578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/>
              <a:t>Menggunakan</a:t>
            </a:r>
            <a:r>
              <a:rPr lang="en-ID" sz="2000" dirty="0"/>
              <a:t> </a:t>
            </a:r>
            <a:r>
              <a:rPr lang="en-ID" sz="2000" b="1" dirty="0"/>
              <a:t>256 level </a:t>
            </a:r>
            <a:r>
              <a:rPr lang="en-ID" sz="2000" b="1" dirty="0" err="1"/>
              <a:t>intensitas</a:t>
            </a:r>
            <a:r>
              <a:rPr lang="en-ID" sz="2000" b="1" dirty="0"/>
              <a:t> (0–255)</a:t>
            </a:r>
            <a:r>
              <a:rPr lang="en-ID" sz="2000" dirty="0"/>
              <a:t> pada </a:t>
            </a:r>
            <a:r>
              <a:rPr lang="en-ID" sz="2000" dirty="0" err="1"/>
              <a:t>umumnya</a:t>
            </a:r>
            <a:r>
              <a:rPr lang="en-ID" sz="2000" dirty="0"/>
              <a:t>, di mana 0 = </a:t>
            </a:r>
            <a:r>
              <a:rPr lang="en-ID" sz="2000" dirty="0" err="1"/>
              <a:t>hitam</a:t>
            </a:r>
            <a:r>
              <a:rPr lang="en-ID" sz="2000" dirty="0"/>
              <a:t>, 255 = </a:t>
            </a:r>
            <a:r>
              <a:rPr lang="en-ID" sz="2000" dirty="0" err="1"/>
              <a:t>putih</a:t>
            </a:r>
            <a:r>
              <a:rPr lang="en-ID" sz="2000" dirty="0"/>
              <a:t>, dan </a:t>
            </a:r>
            <a:r>
              <a:rPr lang="en-ID" sz="2000" dirty="0" err="1"/>
              <a:t>nilai</a:t>
            </a:r>
            <a:r>
              <a:rPr lang="en-ID" sz="2000" dirty="0"/>
              <a:t> di </a:t>
            </a:r>
            <a:r>
              <a:rPr lang="en-ID" sz="2000" dirty="0" err="1"/>
              <a:t>antaranya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abu-abu</a:t>
            </a:r>
            <a:r>
              <a:rPr lang="en-ID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/>
              <a:t>Hanya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b="1" dirty="0"/>
              <a:t>1 </a:t>
            </a:r>
            <a:r>
              <a:rPr lang="en-ID" sz="2000" b="1" dirty="0" err="1"/>
              <a:t>kanal</a:t>
            </a:r>
            <a:r>
              <a:rPr lang="en-ID" sz="2000" b="1" dirty="0"/>
              <a:t> </a:t>
            </a:r>
            <a:r>
              <a:rPr lang="en-ID" sz="2000" b="1" dirty="0" err="1"/>
              <a:t>warna</a:t>
            </a:r>
            <a:r>
              <a:rPr lang="en-ID" sz="2000" b="1" dirty="0"/>
              <a:t> </a:t>
            </a:r>
            <a:r>
              <a:rPr lang="en-ID" sz="2000" dirty="0"/>
              <a:t>(</a:t>
            </a:r>
            <a:r>
              <a:rPr lang="en-ID" sz="2000" dirty="0" err="1"/>
              <a:t>berbeda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citra</a:t>
            </a:r>
            <a:r>
              <a:rPr lang="en-ID" sz="2000" dirty="0"/>
              <a:t> </a:t>
            </a:r>
            <a:r>
              <a:rPr lang="en-ID" sz="2000" dirty="0" err="1"/>
              <a:t>berwarna</a:t>
            </a:r>
            <a:r>
              <a:rPr lang="en-ID" sz="2000" dirty="0"/>
              <a:t> yang punya 3 </a:t>
            </a:r>
            <a:r>
              <a:rPr lang="en-ID" sz="2000" dirty="0" err="1"/>
              <a:t>kanal</a:t>
            </a:r>
            <a:r>
              <a:rPr lang="en-ID" sz="2000" dirty="0"/>
              <a:t> RGB).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/>
              <a:t>Banyak </a:t>
            </a:r>
            <a:r>
              <a:rPr lang="en-ID" sz="2000" dirty="0" err="1"/>
              <a:t>dipakai</a:t>
            </a:r>
            <a:r>
              <a:rPr lang="en-ID" sz="2000" dirty="0"/>
              <a:t> pada </a:t>
            </a:r>
            <a:r>
              <a:rPr lang="en-ID" sz="2000" dirty="0" err="1"/>
              <a:t>pengolahan</a:t>
            </a:r>
            <a:r>
              <a:rPr lang="en-ID" sz="2000" dirty="0"/>
              <a:t> </a:t>
            </a:r>
            <a:r>
              <a:rPr lang="en-ID" sz="2000" dirty="0" err="1"/>
              <a:t>citra</a:t>
            </a:r>
            <a:r>
              <a:rPr lang="en-ID" sz="2000" dirty="0"/>
              <a:t> </a:t>
            </a:r>
            <a:r>
              <a:rPr lang="en-ID" sz="2000" dirty="0" err="1"/>
              <a:t>medis</a:t>
            </a:r>
            <a:r>
              <a:rPr lang="en-ID" sz="2000" dirty="0"/>
              <a:t> (X-ray, MRI), </a:t>
            </a:r>
            <a:r>
              <a:rPr lang="en-ID" sz="2000" dirty="0" err="1"/>
              <a:t>deteksi</a:t>
            </a:r>
            <a:r>
              <a:rPr lang="en-ID" sz="2000" dirty="0"/>
              <a:t> </a:t>
            </a:r>
            <a:r>
              <a:rPr lang="en-ID" sz="2000" dirty="0" err="1"/>
              <a:t>tepi</a:t>
            </a:r>
            <a:r>
              <a:rPr lang="en-ID" sz="2000" dirty="0"/>
              <a:t>, dan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komputer</a:t>
            </a:r>
            <a:r>
              <a:rPr lang="en-ID" sz="2000" dirty="0"/>
              <a:t> vision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ringan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komputasi</a:t>
            </a:r>
            <a:r>
              <a:rPr lang="en-ID" sz="2000" dirty="0"/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Colour</a:t>
            </a:r>
            <a:r>
              <a:rPr lang="fr-FR" dirty="0"/>
              <a:t> Image (</a:t>
            </a:r>
            <a:r>
              <a:rPr lang="fr-FR" dirty="0" err="1"/>
              <a:t>Citra</a:t>
            </a:r>
            <a:r>
              <a:rPr lang="fr-FR" dirty="0"/>
              <a:t> </a:t>
            </a:r>
            <a:r>
              <a:rPr lang="fr-FR" dirty="0" err="1"/>
              <a:t>Berwarna</a:t>
            </a:r>
            <a:r>
              <a:rPr lang="fr-FR" dirty="0"/>
              <a:t> </a:t>
            </a:r>
            <a:r>
              <a:rPr lang="fr-FR" dirty="0" err="1"/>
              <a:t>Penuh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231" name="Google Shape;23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5999" y="1526297"/>
            <a:ext cx="5537495" cy="39410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8458C8-CFE0-426F-489B-6D14E44720F8}"/>
              </a:ext>
            </a:extLst>
          </p:cNvPr>
          <p:cNvSpPr txBox="1"/>
          <p:nvPr/>
        </p:nvSpPr>
        <p:spPr>
          <a:xfrm>
            <a:off x="596242" y="1761262"/>
            <a:ext cx="5095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/>
              <a:t>Citra </a:t>
            </a:r>
            <a:r>
              <a:rPr lang="en-ID" sz="2000" dirty="0" err="1"/>
              <a:t>berwarna</a:t>
            </a:r>
            <a:r>
              <a:rPr lang="en-ID" sz="2000" dirty="0"/>
              <a:t> </a:t>
            </a:r>
            <a:r>
              <a:rPr lang="en-ID" sz="2000" dirty="0" err="1"/>
              <a:t>standar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3 </a:t>
            </a:r>
            <a:r>
              <a:rPr lang="en-ID" sz="2000" dirty="0" err="1"/>
              <a:t>kanal</a:t>
            </a:r>
            <a:r>
              <a:rPr lang="en-ID" sz="2000" dirty="0"/>
              <a:t> </a:t>
            </a:r>
            <a:r>
              <a:rPr lang="en-ID" sz="2000" dirty="0" err="1"/>
              <a:t>warna</a:t>
            </a:r>
            <a:r>
              <a:rPr lang="en-ID" sz="2000" dirty="0"/>
              <a:t> (Red, Green, Blue / RGB).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/>
              <a:t>Setiap</a:t>
            </a:r>
            <a:r>
              <a:rPr lang="en-ID" sz="2000" dirty="0"/>
              <a:t> </a:t>
            </a:r>
            <a:r>
              <a:rPr lang="en-ID" sz="2000" dirty="0" err="1"/>
              <a:t>piksel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kombinasi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ketiga</a:t>
            </a:r>
            <a:r>
              <a:rPr lang="en-ID" sz="2000" dirty="0"/>
              <a:t> </a:t>
            </a:r>
            <a:r>
              <a:rPr lang="en-ID" sz="2000" dirty="0" err="1"/>
              <a:t>kanal</a:t>
            </a:r>
            <a:r>
              <a:rPr lang="en-ID" sz="2000" dirty="0"/>
              <a:t>, </a:t>
            </a:r>
            <a:r>
              <a:rPr lang="en-ID" sz="2000" dirty="0" err="1"/>
              <a:t>umumnya</a:t>
            </a:r>
            <a:r>
              <a:rPr lang="en-ID" sz="2000" dirty="0"/>
              <a:t> 8-bit per </a:t>
            </a:r>
            <a:r>
              <a:rPr lang="en-ID" sz="2000" dirty="0" err="1"/>
              <a:t>kanal</a:t>
            </a:r>
            <a:r>
              <a:rPr lang="en-ID" sz="2000" dirty="0"/>
              <a:t> → 24-bit total (16,7 </a:t>
            </a:r>
            <a:r>
              <a:rPr lang="en-ID" sz="2000" dirty="0" err="1"/>
              <a:t>juta</a:t>
            </a:r>
            <a:r>
              <a:rPr lang="en-ID" sz="2000" dirty="0"/>
              <a:t> </a:t>
            </a:r>
            <a:r>
              <a:rPr lang="en-ID" sz="2000" dirty="0" err="1"/>
              <a:t>warna</a:t>
            </a:r>
            <a:r>
              <a:rPr lang="en-ID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/>
              <a:t>Bisa </a:t>
            </a:r>
            <a:r>
              <a:rPr lang="en-ID" sz="2000" dirty="0" err="1"/>
              <a:t>diperluas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32-bit (RGBA) </a:t>
            </a:r>
            <a:r>
              <a:rPr lang="en-ID" sz="2000" dirty="0" err="1"/>
              <a:t>jika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</a:t>
            </a:r>
            <a:r>
              <a:rPr lang="en-ID" sz="2000" dirty="0" err="1"/>
              <a:t>kanal</a:t>
            </a:r>
            <a:r>
              <a:rPr lang="en-ID" sz="2000" dirty="0"/>
              <a:t> </a:t>
            </a:r>
            <a:r>
              <a:rPr lang="en-ID" sz="2000" dirty="0" err="1"/>
              <a:t>transparansi</a:t>
            </a:r>
            <a:r>
              <a:rPr lang="en-ID" sz="2000" dirty="0"/>
              <a:t> (Alpha).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/>
              <a:t>Contoh</a:t>
            </a:r>
            <a:r>
              <a:rPr lang="en-ID" sz="2000" dirty="0"/>
              <a:t>: </a:t>
            </a:r>
            <a:r>
              <a:rPr lang="en-ID" sz="2000" dirty="0" err="1"/>
              <a:t>foto</a:t>
            </a:r>
            <a:r>
              <a:rPr lang="en-ID" sz="2000" dirty="0"/>
              <a:t> digital, video </a:t>
            </a:r>
            <a:r>
              <a:rPr lang="en-ID" sz="2000" dirty="0" err="1"/>
              <a:t>berwarna</a:t>
            </a:r>
            <a:r>
              <a:rPr lang="en-ID" sz="2000" dirty="0"/>
              <a:t>, </a:t>
            </a:r>
            <a:r>
              <a:rPr lang="en-ID" sz="2000" dirty="0" err="1"/>
              <a:t>gambar</a:t>
            </a:r>
            <a:r>
              <a:rPr lang="en-ID" sz="2000" dirty="0"/>
              <a:t> pada </a:t>
            </a:r>
            <a:r>
              <a:rPr lang="en-ID" sz="2000" dirty="0" err="1"/>
              <a:t>layar</a:t>
            </a:r>
            <a:r>
              <a:rPr lang="en-ID" sz="2000" dirty="0"/>
              <a:t> monitor modern.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E7178D-506C-6F39-09C7-ADE73C335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48457"/>
              </p:ext>
            </p:extLst>
          </p:nvPr>
        </p:nvGraphicFramePr>
        <p:xfrm>
          <a:off x="676275" y="242729"/>
          <a:ext cx="11058523" cy="2804160"/>
        </p:xfrm>
        <a:graphic>
          <a:graphicData uri="http://schemas.openxmlformats.org/drawingml/2006/table">
            <a:tbl>
              <a:tblPr/>
              <a:tblGrid>
                <a:gridCol w="2752725">
                  <a:extLst>
                    <a:ext uri="{9D8B030D-6E8A-4147-A177-3AD203B41FA5}">
                      <a16:colId xmlns:a16="http://schemas.microsoft.com/office/drawing/2014/main" val="3555591352"/>
                    </a:ext>
                  </a:extLst>
                </a:gridCol>
                <a:gridCol w="2795586">
                  <a:extLst>
                    <a:ext uri="{9D8B030D-6E8A-4147-A177-3AD203B41FA5}">
                      <a16:colId xmlns:a16="http://schemas.microsoft.com/office/drawing/2014/main" val="4162461781"/>
                    </a:ext>
                  </a:extLst>
                </a:gridCol>
                <a:gridCol w="2755106">
                  <a:extLst>
                    <a:ext uri="{9D8B030D-6E8A-4147-A177-3AD203B41FA5}">
                      <a16:colId xmlns:a16="http://schemas.microsoft.com/office/drawing/2014/main" val="1143856843"/>
                    </a:ext>
                  </a:extLst>
                </a:gridCol>
                <a:gridCol w="2755106">
                  <a:extLst>
                    <a:ext uri="{9D8B030D-6E8A-4147-A177-3AD203B41FA5}">
                      <a16:colId xmlns:a16="http://schemas.microsoft.com/office/drawing/2014/main" val="29789286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000" b="1"/>
                        <a:t>Jenis Citra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000" b="1"/>
                        <a:t>Kanal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000" b="1"/>
                        <a:t>Jumlah Warna/Intensitas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000" b="1" dirty="0" err="1"/>
                        <a:t>Contoh</a:t>
                      </a:r>
                      <a:r>
                        <a:rPr lang="en-ID" sz="2000" b="1" dirty="0"/>
                        <a:t> </a:t>
                      </a:r>
                      <a:r>
                        <a:rPr lang="en-ID" sz="2000" b="1" dirty="0" err="1"/>
                        <a:t>Aplikasi</a:t>
                      </a:r>
                      <a:endParaRPr lang="en-ID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496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 b="1"/>
                        <a:t>Monochrome</a:t>
                      </a:r>
                      <a:endParaRPr lang="en-ID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1 (biner)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2 (hitam &amp; putih)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Barcode, teks hasil scan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209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 b="1"/>
                        <a:t>Grayscale</a:t>
                      </a:r>
                      <a:endParaRPr lang="en-ID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1 (abu-abu)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256 level (0–255)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X-ray, deteksi tepi, preprocessing citra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404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 b="1"/>
                        <a:t>True Colour</a:t>
                      </a:r>
                      <a:endParaRPr lang="en-ID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3 (RGB)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/>
                        <a:t>16,7 juta warna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000" dirty="0"/>
                        <a:t>Foto digital, video, AR/VR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268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C1170B-9B55-94FE-E990-AA431770B878}"/>
              </a:ext>
            </a:extLst>
          </p:cNvPr>
          <p:cNvSpPr txBox="1"/>
          <p:nvPr/>
        </p:nvSpPr>
        <p:spPr>
          <a:xfrm>
            <a:off x="571500" y="3105835"/>
            <a:ext cx="111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Ketiganya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jenis</a:t>
            </a:r>
            <a:r>
              <a:rPr lang="en-ID" b="1" dirty="0"/>
              <a:t> </a:t>
            </a:r>
            <a:r>
              <a:rPr lang="en-ID" b="1" dirty="0" err="1"/>
              <a:t>representasi</a:t>
            </a:r>
            <a:r>
              <a:rPr lang="en-ID" b="1" dirty="0"/>
              <a:t> </a:t>
            </a:r>
            <a:r>
              <a:rPr lang="en-ID" b="1" dirty="0" err="1"/>
              <a:t>citra</a:t>
            </a:r>
            <a:r>
              <a:rPr lang="en-ID" b="1" dirty="0"/>
              <a:t> digital </a:t>
            </a:r>
            <a:r>
              <a:rPr lang="en-ID" b="1" dirty="0" err="1"/>
              <a:t>berdasarkan</a:t>
            </a:r>
            <a:r>
              <a:rPr lang="en-ID" b="1" dirty="0"/>
              <a:t> </a:t>
            </a:r>
            <a:r>
              <a:rPr lang="en-ID" b="1" dirty="0" err="1"/>
              <a:t>kedalaman</a:t>
            </a:r>
            <a:r>
              <a:rPr lang="en-ID" b="1" dirty="0"/>
              <a:t> dan model </a:t>
            </a:r>
            <a:r>
              <a:rPr lang="en-ID" b="1" dirty="0" err="1"/>
              <a:t>warnanya</a:t>
            </a:r>
            <a:r>
              <a:rPr lang="en-ID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D490D-16F3-DA11-D242-F7973A8E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04609"/>
            <a:ext cx="9172575" cy="31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2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Ukuran Citra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07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Citra Grayscale 8-bit </a:t>
            </a:r>
            <a:r>
              <a:rPr lang="en-GB" dirty="0" err="1"/>
              <a:t>berukuran</a:t>
            </a:r>
            <a:r>
              <a:rPr lang="en-GB" dirty="0"/>
              <a:t> 640 x 480 = 640 x 480 x 8 = 2.457.600bit = 307.200 byte = 300KB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Citra </a:t>
            </a:r>
            <a:r>
              <a:rPr lang="en-GB" dirty="0" err="1"/>
              <a:t>Warna</a:t>
            </a:r>
            <a:r>
              <a:rPr lang="en-GB" dirty="0"/>
              <a:t> 24-bit </a:t>
            </a:r>
            <a:r>
              <a:rPr lang="en-GB" dirty="0" err="1"/>
              <a:t>berukuran</a:t>
            </a:r>
            <a:r>
              <a:rPr lang="en-GB" dirty="0"/>
              <a:t> 640 x 480 = 640 x 480 x 24 = 7.372.800bit = 921.600 byte = 900KB (</a:t>
            </a:r>
            <a:r>
              <a:rPr lang="en-GB" dirty="0">
                <a:solidFill>
                  <a:srgbClr val="FF0000"/>
                </a:solidFill>
              </a:rPr>
              <a:t>921KB</a:t>
            </a:r>
            <a:r>
              <a:rPr lang="en-GB" dirty="0"/>
              <a:t>??)</a:t>
            </a:r>
            <a:endParaRPr dirty="0"/>
          </a:p>
        </p:txBody>
      </p:sp>
      <p:sp>
        <p:nvSpPr>
          <p:cNvPr id="245" name="Google Shape;245;p25"/>
          <p:cNvSpPr txBox="1"/>
          <p:nvPr/>
        </p:nvSpPr>
        <p:spPr>
          <a:xfrm>
            <a:off x="3348505" y="4146997"/>
            <a:ext cx="391517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KB = 1024 Byte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838200" y="3994149"/>
            <a:ext cx="11120562" cy="218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 = ukuran citra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K = bit depth citra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Dengan ukuran citra n=32 (Asumsi citra tinggi dan lebar sama) dan kedalaman k=8, maka ukuran citra adalah: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b = 32 x 32 x 8 = 8192 bit</a:t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89" y="118635"/>
            <a:ext cx="9301328" cy="38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8165E-2E55-B742-FA05-13D9DB0C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8921B4-66AB-C760-1EDC-D4DC4A52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Konsep Dasar Citra Digital Dan Visi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endParaRPr lang="en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B845A-DA71-D8D4-7DC7-9FFD4442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b="1" dirty="0" err="1"/>
              <a:t>Perkembangan</a:t>
            </a:r>
            <a:r>
              <a:rPr lang="en-ID" b="1" dirty="0"/>
              <a:t> 2025</a:t>
            </a:r>
            <a:r>
              <a:rPr lang="en-ID" dirty="0"/>
              <a:t>:</a:t>
            </a:r>
          </a:p>
          <a:p>
            <a:pPr lvl="1"/>
            <a:r>
              <a:rPr lang="en-ID" dirty="0"/>
              <a:t>Model </a:t>
            </a:r>
            <a:r>
              <a:rPr lang="en-ID" dirty="0" err="1"/>
              <a:t>visi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kini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Vision Transformer (</a:t>
            </a:r>
            <a:r>
              <a:rPr lang="en-ID" b="1" dirty="0" err="1"/>
              <a:t>ViT</a:t>
            </a:r>
            <a:r>
              <a:rPr lang="en-ID" b="1" dirty="0"/>
              <a:t>)</a:t>
            </a:r>
            <a:r>
              <a:rPr lang="en-ID" dirty="0"/>
              <a:t>, </a:t>
            </a:r>
            <a:r>
              <a:rPr lang="en-ID" b="1" dirty="0"/>
              <a:t>YOLOv9</a:t>
            </a:r>
            <a:r>
              <a:rPr lang="en-ID" dirty="0"/>
              <a:t>, dan </a:t>
            </a:r>
            <a:r>
              <a:rPr lang="en-ID" b="1" dirty="0"/>
              <a:t>SAM (Segment Anything Model 2, Meta 2025)</a:t>
            </a:r>
            <a:r>
              <a:rPr lang="en-ID" dirty="0"/>
              <a:t>.</a:t>
            </a:r>
          </a:p>
          <a:p>
            <a:pPr lvl="1"/>
            <a:r>
              <a:rPr lang="en-ID" dirty="0"/>
              <a:t>Tren: </a:t>
            </a:r>
            <a:r>
              <a:rPr lang="en-ID" i="1" dirty="0"/>
              <a:t>multimodal AI</a:t>
            </a:r>
            <a:r>
              <a:rPr lang="en-ID" dirty="0"/>
              <a:t> (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teks</a:t>
            </a:r>
            <a:r>
              <a:rPr lang="en-ID" dirty="0"/>
              <a:t>, </a:t>
            </a:r>
            <a:r>
              <a:rPr lang="en-ID" dirty="0" err="1"/>
              <a:t>gambar</a:t>
            </a:r>
            <a:r>
              <a:rPr lang="en-ID" dirty="0"/>
              <a:t>, video, </a:t>
            </a:r>
            <a:r>
              <a:rPr lang="en-ID" dirty="0" err="1"/>
              <a:t>suara</a:t>
            </a:r>
            <a:r>
              <a:rPr lang="en-ID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04139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4E33-7A06-5FFA-EBFE-E346E861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34575-AC86-8185-4585-8CCD02ED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Warna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A4BBC0-FBEB-563E-E643-61AAA7A3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D" dirty="0"/>
              <a:t>Selain format file, </a:t>
            </a:r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juga sangat </a:t>
            </a:r>
            <a:r>
              <a:rPr lang="en-ID" dirty="0" err="1"/>
              <a:t>bergantung</a:t>
            </a:r>
            <a:r>
              <a:rPr lang="en-ID" dirty="0"/>
              <a:t> pada </a:t>
            </a:r>
            <a:r>
              <a:rPr lang="en-ID" b="1" dirty="0"/>
              <a:t>model </a:t>
            </a:r>
            <a:r>
              <a:rPr lang="en-ID" b="1" dirty="0" err="1"/>
              <a:t>warna</a:t>
            </a:r>
            <a:r>
              <a:rPr lang="en-ID" dirty="0"/>
              <a:t>. Model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matematis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multidimensi</a:t>
            </a:r>
            <a:r>
              <a:rPr lang="en-ID" dirty="0"/>
              <a:t>. Model yang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visi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RGB (Red, Green, Blue)</a:t>
            </a:r>
            <a:r>
              <a:rPr lang="en-ID" dirty="0"/>
              <a:t>: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monitor,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direpresentasikan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kanal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HSV (Hue, Saturation, Value)</a:t>
            </a:r>
            <a:r>
              <a:rPr lang="en-ID" dirty="0"/>
              <a:t>: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dekat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persepsi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CMYK (Cyan, Magenta, Yellow, Black)</a:t>
            </a:r>
            <a:r>
              <a:rPr lang="en-ID" dirty="0"/>
              <a:t>: </a:t>
            </a:r>
            <a:r>
              <a:rPr lang="en-ID" dirty="0" err="1"/>
              <a:t>digunakan</a:t>
            </a:r>
            <a:r>
              <a:rPr lang="en-ID" dirty="0"/>
              <a:t> pada </a:t>
            </a:r>
            <a:r>
              <a:rPr lang="en-ID" dirty="0" err="1"/>
              <a:t>percetakan</a:t>
            </a:r>
            <a:r>
              <a:rPr lang="en-ID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 err="1"/>
              <a:t>YCbCr</a:t>
            </a:r>
            <a:r>
              <a:rPr lang="en-ID" dirty="0"/>
              <a:t>: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video (MPEG, JPEG).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 dirty="0"/>
              <a:t>Lab </a:t>
            </a:r>
            <a:r>
              <a:rPr lang="en-ID" b="1" dirty="0" err="1"/>
              <a:t>Color</a:t>
            </a:r>
            <a:r>
              <a:rPr lang="en-ID" b="1" dirty="0"/>
              <a:t> Space (CIELAB)</a:t>
            </a:r>
            <a:r>
              <a:rPr lang="en-ID" dirty="0"/>
              <a:t>: model </a:t>
            </a:r>
            <a:r>
              <a:rPr lang="en-ID" dirty="0" err="1"/>
              <a:t>perseptual</a:t>
            </a:r>
            <a:r>
              <a:rPr lang="en-ID" dirty="0"/>
              <a:t> yang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meniru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Pemilihan</a:t>
            </a:r>
            <a:r>
              <a:rPr lang="en-ID" dirty="0"/>
              <a:t> format </a:t>
            </a:r>
            <a:r>
              <a:rPr lang="en-ID" dirty="0" err="1"/>
              <a:t>citra</a:t>
            </a:r>
            <a:r>
              <a:rPr lang="en-ID" dirty="0"/>
              <a:t> dan model </a:t>
            </a:r>
            <a:r>
              <a:rPr lang="en-ID" dirty="0" err="1"/>
              <a:t>warna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memengaruhi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, </a:t>
            </a:r>
            <a:r>
              <a:rPr lang="en-ID" dirty="0" err="1"/>
              <a:t>kualitas</a:t>
            </a:r>
            <a:r>
              <a:rPr lang="en-ID" dirty="0"/>
              <a:t> visual,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keakuratan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US" dirty="0"/>
              <a:t>【</a:t>
            </a:r>
            <a:r>
              <a:rPr lang="en-ID" dirty="0"/>
              <a:t>Gonzalez &amp; Woods, 2018</a:t>
            </a:r>
            <a:r>
              <a:rPr lang="en-US" dirty="0"/>
              <a:t>】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2788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RGB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body" idx="1"/>
          </p:nvPr>
        </p:nvSpPr>
        <p:spPr>
          <a:xfrm>
            <a:off x="4533362" y="1825625"/>
            <a:ext cx="68204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RGB Color Mode bersifat additive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Jika menggunakan 8 bit perchannel, maka memiliki 16,777,216 warna (256x256x256)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Menggabungkan dua warna utama RGB menghasilkan warna sekunder, yang disebut dengan model CMY.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Biru-Hijau = Cyan, Biru-Merah = Magenta, Merah-Hijau = Kuning (Yellow)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5625"/>
            <a:ext cx="3373192" cy="32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835" y="365125"/>
            <a:ext cx="10483269" cy="601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515600" cy="583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4"/>
            <a:ext cx="10515600" cy="59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727028" cy="60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157" y="1414865"/>
            <a:ext cx="11161686" cy="389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830" y="365125"/>
            <a:ext cx="10477970" cy="614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Image Elements</a:t>
            </a: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Brightness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Contrast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Contour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Color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Shape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Texture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Kecerahan (</a:t>
            </a:r>
            <a:r>
              <a:rPr lang="en-GB" i="1"/>
              <a:t>brightness</a:t>
            </a:r>
            <a:r>
              <a:rPr lang="en-GB"/>
              <a:t>)</a:t>
            </a:r>
            <a:br>
              <a:rPr lang="en-GB"/>
            </a:b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4885721" cy="383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Kecerahan adalah kata lain untuk intensitas cahaya.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Kecerahan pada titik (</a:t>
            </a:r>
            <a:r>
              <a:rPr lang="en-GB" i="1"/>
              <a:t>pixel)</a:t>
            </a:r>
            <a:r>
              <a:rPr lang="en-GB"/>
              <a:t> di dalam citra bukanlah intensitas yang riil. Tetapi sebenarnya adalah intensitas rata-rata dari suatu area yang melingkupinya.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Sistem </a:t>
            </a:r>
            <a:r>
              <a:rPr lang="en-GB" i="1"/>
              <a:t>visual </a:t>
            </a:r>
            <a:r>
              <a:rPr lang="en-GB"/>
              <a:t>manusia mampu menyesuaikan dirinya dengan tingkat kecerahan mulai dari yang paling rendah sampai yang paling tinggi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319" name="Google Shape;319;p36" descr="http://www.lightingschool.eu/wp-content/uploads/2014/10/brightnes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6441" y="2636943"/>
            <a:ext cx="4811615" cy="233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45A5B-38FA-62FF-A16B-C68E3453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2CD4B3-B44F-9121-0B12-12FF2285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Pengenalan tools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(Python, GitHub, Google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EEE24-9CAD-4F47-0A61-862CBA8B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D" b="1" dirty="0"/>
              <a:t>1. Python</a:t>
            </a:r>
            <a:endParaRPr lang="en-ID" dirty="0"/>
          </a:p>
          <a:p>
            <a:pPr lvl="0"/>
            <a:r>
              <a:rPr lang="en-ID" dirty="0"/>
              <a:t>Bahasa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AI, data science, dan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.</a:t>
            </a:r>
          </a:p>
          <a:p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dipelajari</a:t>
            </a:r>
            <a:r>
              <a:rPr lang="en-ID" dirty="0"/>
              <a:t> dan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pustaka</a:t>
            </a:r>
            <a:r>
              <a:rPr lang="en-ID" dirty="0"/>
              <a:t> </a:t>
            </a:r>
            <a:r>
              <a:rPr lang="en-ID" dirty="0" err="1"/>
              <a:t>populer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:</a:t>
            </a:r>
          </a:p>
          <a:p>
            <a:pPr lvl="1"/>
            <a:r>
              <a:rPr lang="en-ID" b="1" dirty="0"/>
              <a:t>NumPy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manipulasi</a:t>
            </a:r>
            <a:r>
              <a:rPr lang="en-ID" dirty="0"/>
              <a:t> array </a:t>
            </a:r>
            <a:r>
              <a:rPr lang="en-ID" dirty="0" err="1"/>
              <a:t>numerik</a:t>
            </a:r>
            <a:r>
              <a:rPr lang="en-ID" dirty="0"/>
              <a:t>.</a:t>
            </a:r>
          </a:p>
          <a:p>
            <a:pPr lvl="1"/>
            <a:r>
              <a:rPr lang="en-ID" b="1" dirty="0"/>
              <a:t>Matplotlib</a:t>
            </a:r>
            <a:r>
              <a:rPr lang="en-ID" dirty="0"/>
              <a:t> dan </a:t>
            </a:r>
            <a:r>
              <a:rPr lang="en-ID" b="1" dirty="0"/>
              <a:t>Seaborn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 dan </a:t>
            </a:r>
            <a:r>
              <a:rPr lang="en-ID" dirty="0" err="1"/>
              <a:t>citra</a:t>
            </a:r>
            <a:r>
              <a:rPr lang="en-ID" dirty="0"/>
              <a:t>.</a:t>
            </a:r>
          </a:p>
          <a:p>
            <a:pPr lvl="1"/>
            <a:r>
              <a:rPr lang="en-ID" b="1" dirty="0"/>
              <a:t>OpenCV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,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, dan tracking.</a:t>
            </a:r>
          </a:p>
          <a:p>
            <a:pPr lvl="1"/>
            <a:r>
              <a:rPr lang="en-ID" b="1" dirty="0"/>
              <a:t>scikit-image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(filtering, edge detection, </a:t>
            </a:r>
            <a:r>
              <a:rPr lang="en-ID" dirty="0" err="1"/>
              <a:t>transformasi</a:t>
            </a:r>
            <a:r>
              <a:rPr lang="en-ID" dirty="0"/>
              <a:t> </a:t>
            </a:r>
            <a:r>
              <a:rPr lang="en-ID" dirty="0" err="1"/>
              <a:t>morfologi</a:t>
            </a:r>
            <a:r>
              <a:rPr lang="en-ID" dirty="0"/>
              <a:t>).</a:t>
            </a:r>
          </a:p>
          <a:p>
            <a:pPr lvl="1"/>
            <a:r>
              <a:rPr lang="en-ID" b="1" dirty="0"/>
              <a:t>TensorFlow</a:t>
            </a:r>
            <a:r>
              <a:rPr lang="en-ID" dirty="0"/>
              <a:t> dan </a:t>
            </a:r>
            <a:r>
              <a:rPr lang="en-ID" b="1" dirty="0" err="1"/>
              <a:t>PyTorch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deep learning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klasifikasi</a:t>
            </a:r>
            <a:r>
              <a:rPr lang="en-ID" dirty="0"/>
              <a:t> dan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. kaya </a:t>
            </a:r>
            <a:r>
              <a:rPr lang="en-ID" dirty="0" err="1"/>
              <a:t>pustaka</a:t>
            </a:r>
            <a:r>
              <a:rPr lang="en-ID" dirty="0"/>
              <a:t>: NumPy, OpenCV, scikit-image, TensorFlow, </a:t>
            </a:r>
            <a:r>
              <a:rPr lang="en-ID" dirty="0" err="1"/>
              <a:t>PyTorch</a:t>
            </a:r>
            <a:r>
              <a:rPr lang="en-ID" dirty="0"/>
              <a:t>.</a:t>
            </a:r>
          </a:p>
          <a:p>
            <a:r>
              <a:rPr lang="en-ID" dirty="0"/>
              <a:t>Tren 2025: </a:t>
            </a:r>
            <a:r>
              <a:rPr lang="en-ID" dirty="0" err="1"/>
              <a:t>integrasi</a:t>
            </a:r>
            <a:r>
              <a:rPr lang="en-ID" dirty="0"/>
              <a:t> multimodal AI, </a:t>
            </a:r>
            <a:r>
              <a:rPr lang="en-ID" dirty="0" err="1"/>
              <a:t>eksekusi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(Python 3.12/3.13).</a:t>
            </a:r>
          </a:p>
          <a:p>
            <a:r>
              <a:rPr lang="en-ID" b="1" dirty="0"/>
              <a:t>Software Desktop </a:t>
            </a:r>
            <a:r>
              <a:rPr lang="en-ID" b="1" dirty="0" err="1"/>
              <a:t>untuk</a:t>
            </a:r>
            <a:r>
              <a:rPr lang="en-ID" b="1" dirty="0"/>
              <a:t> Python</a:t>
            </a:r>
            <a:endParaRPr lang="en-ID" dirty="0"/>
          </a:p>
          <a:p>
            <a:pPr lvl="1"/>
            <a:r>
              <a:rPr lang="en-ID" b="1" dirty="0"/>
              <a:t>VS Code</a:t>
            </a:r>
            <a:r>
              <a:rPr lang="en-ID" dirty="0"/>
              <a:t>: </a:t>
            </a:r>
            <a:r>
              <a:rPr lang="en-ID" dirty="0" err="1"/>
              <a:t>ringan</a:t>
            </a:r>
            <a:r>
              <a:rPr lang="en-ID" dirty="0"/>
              <a:t>, </a:t>
            </a:r>
            <a:r>
              <a:rPr lang="en-ID" dirty="0" err="1"/>
              <a:t>fleksibel</a:t>
            </a:r>
            <a:r>
              <a:rPr lang="en-ID" dirty="0"/>
              <a:t>,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ekstensi</a:t>
            </a:r>
            <a:r>
              <a:rPr lang="en-ID" dirty="0"/>
              <a:t>.</a:t>
            </a:r>
          </a:p>
          <a:p>
            <a:pPr lvl="1"/>
            <a:r>
              <a:rPr lang="en-ID" b="1" dirty="0"/>
              <a:t>PyCharm</a:t>
            </a:r>
            <a:r>
              <a:rPr lang="en-ID" dirty="0"/>
              <a:t>: </a:t>
            </a:r>
            <a:r>
              <a:rPr lang="en-ID" dirty="0" err="1"/>
              <a:t>lengkap</a:t>
            </a:r>
            <a:r>
              <a:rPr lang="en-ID" dirty="0"/>
              <a:t>,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.</a:t>
            </a:r>
          </a:p>
          <a:p>
            <a:pPr lvl="1"/>
            <a:r>
              <a:rPr lang="en-ID" b="1" dirty="0" err="1"/>
              <a:t>Jupyter</a:t>
            </a:r>
            <a:r>
              <a:rPr lang="en-ID" b="1" dirty="0"/>
              <a:t> Notebook</a:t>
            </a:r>
            <a:r>
              <a:rPr lang="en-ID" dirty="0"/>
              <a:t>: </a:t>
            </a:r>
            <a:r>
              <a:rPr lang="en-ID" dirty="0" err="1"/>
              <a:t>interaktif</a:t>
            </a:r>
            <a:r>
              <a:rPr lang="en-ID" dirty="0"/>
              <a:t>,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eksplorasi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Spyder</a:t>
            </a:r>
            <a:r>
              <a:rPr lang="en-ID" dirty="0"/>
              <a:t>: </a:t>
            </a:r>
            <a:r>
              <a:rPr lang="en-ID" dirty="0" err="1"/>
              <a:t>mirip</a:t>
            </a:r>
            <a:r>
              <a:rPr lang="en-ID" dirty="0"/>
              <a:t> MATLAB, </a:t>
            </a:r>
            <a:r>
              <a:rPr lang="en-ID" dirty="0" err="1"/>
              <a:t>populer</a:t>
            </a:r>
            <a:r>
              <a:rPr lang="en-ID" dirty="0"/>
              <a:t> di </a:t>
            </a:r>
            <a:r>
              <a:rPr lang="en-ID" dirty="0" err="1"/>
              <a:t>akademik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913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 descr="https://c1.staticflickr.com/9/8374/8435907076_e0455e341b_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00" y="2015732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Kontras (</a:t>
            </a:r>
            <a:r>
              <a:rPr lang="en-GB" i="1"/>
              <a:t>contrast)</a:t>
            </a:r>
            <a:br>
              <a:rPr lang="en-GB"/>
            </a:b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4911121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Kontras menyatakan sebaran terang </a:t>
            </a:r>
            <a:r>
              <a:rPr lang="en-GB" i="1"/>
              <a:t>(lightness</a:t>
            </a:r>
            <a:r>
              <a:rPr lang="en-GB"/>
              <a:t>) dan gelap </a:t>
            </a:r>
            <a:r>
              <a:rPr lang="en-GB" i="1"/>
              <a:t>(darkness</a:t>
            </a:r>
            <a:r>
              <a:rPr lang="en-GB"/>
              <a:t>) di dalam gambar.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Citra dengan kontras rendah dicirikan oleh komposisi citranya adalah sebagian besar terang atau gelap. Pada citra dengan kontras yang baik, komposisi gelap dan terang tersebar secara merata.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Kontur (contour)</a:t>
            </a:r>
            <a:br>
              <a:rPr lang="en-GB"/>
            </a:br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3984021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Kontur adalah keadaan yang ditimbulkan oleh perubahan intensitas pada </a:t>
            </a:r>
            <a:r>
              <a:rPr lang="en-GB" i="1"/>
              <a:t>pixel-pixel</a:t>
            </a:r>
            <a:r>
              <a:rPr lang="en-GB"/>
              <a:t> yang bertetangga.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Karena adanya perubahan intensitas inilah, maka tepi-tepi (</a:t>
            </a:r>
            <a:r>
              <a:rPr lang="en-GB" i="1"/>
              <a:t>edge</a:t>
            </a:r>
            <a:r>
              <a:rPr lang="en-GB"/>
              <a:t>) objek pada citra dapat dideteksi.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333" name="Google Shape;333;p38" descr="http://www.ele.uri.edu/~hansenj/projects/ele585/lab2/camerama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875" y="252183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 descr="http://www.ele.uri.edu/%7Ehansenj/projects/ele585/lab2/camman_contour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275" y="2521838"/>
            <a:ext cx="2504579" cy="2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Warna (color)</a:t>
            </a:r>
            <a:br>
              <a:rPr lang="en-GB"/>
            </a:b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4199921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Warna adalah persepsi yang dirasakan oleh sistem visual manusia terhadap panjang gelombang cahaya yang dipantulkan oleh objek.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Setiap warna mempunyai panjang gelombang yang berbeda-beda.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Warna yang diterima oleh sistem visual manusia (mata) merupakan hasil kombinasi cahaya dengan panjang gelombang yang berbeda-beda. Kombinasi warna yang memberikan rentang warna yang paling lebar adalah </a:t>
            </a:r>
            <a:r>
              <a:rPr lang="en-GB" i="1"/>
              <a:t>red (R)</a:t>
            </a:r>
            <a:r>
              <a:rPr lang="en-GB"/>
              <a:t>, </a:t>
            </a:r>
            <a:r>
              <a:rPr lang="en-GB" i="1"/>
              <a:t>green(G)</a:t>
            </a:r>
            <a:r>
              <a:rPr lang="en-GB"/>
              <a:t>, dan </a:t>
            </a:r>
            <a:r>
              <a:rPr lang="en-GB" i="1"/>
              <a:t>blue(B)</a:t>
            </a:r>
            <a:r>
              <a:rPr lang="en-GB"/>
              <a:t>.</a:t>
            </a:r>
            <a:endParaRPr/>
          </a:p>
          <a:p>
            <a:pPr marL="228600" lvl="0" indent="-1174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0" y="449313"/>
            <a:ext cx="5746750" cy="5460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Bentuk (shape)</a:t>
            </a:r>
            <a:br>
              <a:rPr lang="en-GB"/>
            </a:b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5469921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Bentuk adalah properti intrinsik dari objek tiga dimensi.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Bentuk merupakan properti intrinsik utama untuk sistem visual manusia karena manusia lebih sering menginterpretasikan suatu objek berdasarkan bentuknya daripada elemen lainnya.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48" name="Google Shape;348;p40" descr="http://www.mrprintables.com/images/printable-shapes-flash-cards-previe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4354" y="2217037"/>
            <a:ext cx="4000500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 Tekstur (texture)</a:t>
            </a:r>
            <a:br>
              <a:rPr lang="en-GB"/>
            </a:b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Tekstur dicirikan sebagai distribusi spasial dari derajat keabuan di dalam sekumpulan </a:t>
            </a:r>
            <a:r>
              <a:rPr lang="en-GB" i="1"/>
              <a:t>pixel-pixel</a:t>
            </a:r>
            <a:r>
              <a:rPr lang="en-GB"/>
              <a:t> yang bertetangga. Sehingga, tekstur tidak dapat didefinisikan untuk sebuah </a:t>
            </a:r>
            <a:r>
              <a:rPr lang="en-GB" i="1"/>
              <a:t>pixel</a:t>
            </a:r>
            <a:r>
              <a:rPr lang="en-GB"/>
              <a:t>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Tekstur merupakan karakteristik untuk menganalisa permukaan berbagai jenis citra objek.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55" name="Google Shape;355;p41" descr="http://electronicimaging.spiedigitallibrary.org/data/Journals/ELECTIM/926194/JEI_22_1_013026_f00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222" y="3561914"/>
            <a:ext cx="4575175" cy="317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5309-5414-270F-ACDD-5150EFD2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2D5517-EE9A-EC79-7678-140772B4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Citra Digital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11B055-8357-328E-834C-632D47944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digital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spektrum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luas</a:t>
            </a:r>
            <a:r>
              <a:rPr lang="en-ID" dirty="0"/>
              <a:t> di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, </a:t>
            </a:r>
            <a:r>
              <a:rPr lang="en-ID" dirty="0" err="1"/>
              <a:t>antara</a:t>
            </a:r>
            <a:r>
              <a:rPr lang="en-ID" dirty="0"/>
              <a:t> lain:</a:t>
            </a:r>
          </a:p>
          <a:p>
            <a:pPr lvl="1"/>
            <a:r>
              <a:rPr lang="en-ID" b="1" dirty="0"/>
              <a:t>Kesehatan</a:t>
            </a:r>
            <a:r>
              <a:rPr lang="en-ID" dirty="0"/>
              <a:t>: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kanker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MRI/CT, </a:t>
            </a:r>
            <a:r>
              <a:rPr lang="en-ID" dirty="0" err="1"/>
              <a:t>analisis</a:t>
            </a:r>
            <a:r>
              <a:rPr lang="en-ID" dirty="0"/>
              <a:t> X-ray </a:t>
            </a:r>
            <a:r>
              <a:rPr lang="en-ID" dirty="0" err="1"/>
              <a:t>paru</a:t>
            </a:r>
            <a:r>
              <a:rPr lang="en-ID" dirty="0"/>
              <a:t> (COVID-19, pneumonia), </a:t>
            </a:r>
            <a:r>
              <a:rPr lang="en-ID" dirty="0" err="1"/>
              <a:t>rekonstruksi</a:t>
            </a:r>
            <a:r>
              <a:rPr lang="en-ID" dirty="0"/>
              <a:t> 3D organ.</a:t>
            </a:r>
          </a:p>
          <a:p>
            <a:pPr lvl="1"/>
            <a:r>
              <a:rPr lang="en-ID" b="1" dirty="0"/>
              <a:t>Industri &amp; </a:t>
            </a:r>
            <a:r>
              <a:rPr lang="en-ID" b="1" dirty="0" err="1"/>
              <a:t>Otomasi</a:t>
            </a:r>
            <a:r>
              <a:rPr lang="en-ID" dirty="0"/>
              <a:t>: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inspeksi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vision,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cacat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.</a:t>
            </a:r>
          </a:p>
          <a:p>
            <a:pPr lvl="1"/>
            <a:r>
              <a:rPr lang="en-ID" b="1" dirty="0" err="1"/>
              <a:t>Pertanian</a:t>
            </a:r>
            <a:r>
              <a:rPr lang="en-ID" b="1" dirty="0"/>
              <a:t> &amp; </a:t>
            </a:r>
            <a:r>
              <a:rPr lang="en-ID" b="1" dirty="0" err="1"/>
              <a:t>Perikanan</a:t>
            </a:r>
            <a:r>
              <a:rPr lang="en-ID" dirty="0"/>
              <a:t>: </a:t>
            </a:r>
            <a:r>
              <a:rPr lang="en-ID" dirty="0" err="1"/>
              <a:t>klasifikasi</a:t>
            </a:r>
            <a:r>
              <a:rPr lang="en-ID" dirty="0"/>
              <a:t> </a:t>
            </a:r>
            <a:r>
              <a:rPr lang="en-ID" dirty="0" err="1"/>
              <a:t>tanaman</a:t>
            </a:r>
            <a:r>
              <a:rPr lang="en-ID" dirty="0"/>
              <a:t>,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penyakit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penghitung</a:t>
            </a:r>
            <a:r>
              <a:rPr lang="en-ID" dirty="0"/>
              <a:t> </a:t>
            </a:r>
            <a:r>
              <a:rPr lang="en-ID" dirty="0" err="1"/>
              <a:t>benih</a:t>
            </a:r>
            <a:r>
              <a:rPr lang="en-ID" dirty="0"/>
              <a:t> ikan </a:t>
            </a:r>
            <a:r>
              <a:rPr lang="en-ID" dirty="0" err="1"/>
              <a:t>lele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YOLO + MobileNetV2 (</a:t>
            </a:r>
            <a:r>
              <a:rPr lang="en-ID" dirty="0" err="1"/>
              <a:t>riset</a:t>
            </a:r>
            <a:r>
              <a:rPr lang="en-ID" dirty="0"/>
              <a:t> 2023–2025).</a:t>
            </a:r>
          </a:p>
          <a:p>
            <a:pPr lvl="1"/>
            <a:r>
              <a:rPr lang="en-ID" b="1" dirty="0" err="1"/>
              <a:t>Transportasi</a:t>
            </a:r>
            <a:r>
              <a:rPr lang="en-ID" dirty="0"/>
              <a:t>: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otonom</a:t>
            </a:r>
            <a:r>
              <a:rPr lang="en-ID" dirty="0"/>
              <a:t> (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jalan</a:t>
            </a:r>
            <a:r>
              <a:rPr lang="en-ID" dirty="0"/>
              <a:t>, </a:t>
            </a:r>
            <a:r>
              <a:rPr lang="en-ID" dirty="0" err="1"/>
              <a:t>pejalan</a:t>
            </a:r>
            <a:r>
              <a:rPr lang="en-ID" dirty="0"/>
              <a:t> kaki).</a:t>
            </a:r>
          </a:p>
          <a:p>
            <a:pPr lvl="1"/>
            <a:r>
              <a:rPr lang="en-ID" b="1" dirty="0" err="1"/>
              <a:t>Keamanan</a:t>
            </a:r>
            <a:r>
              <a:rPr lang="en-ID" dirty="0"/>
              <a:t>: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wajah</a:t>
            </a:r>
            <a:r>
              <a:rPr lang="en-ID" dirty="0"/>
              <a:t> (</a:t>
            </a:r>
            <a:r>
              <a:rPr lang="en-ID" i="1" dirty="0"/>
              <a:t>face recognition</a:t>
            </a:r>
            <a:r>
              <a:rPr lang="en-ID" dirty="0"/>
              <a:t>), </a:t>
            </a:r>
            <a:r>
              <a:rPr lang="en-ID" dirty="0" err="1"/>
              <a:t>pengawasan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video.</a:t>
            </a:r>
          </a:p>
          <a:p>
            <a:pPr lvl="1"/>
            <a:r>
              <a:rPr lang="en-ID" b="1" dirty="0"/>
              <a:t>Media &amp; </a:t>
            </a:r>
            <a:r>
              <a:rPr lang="en-ID" b="1" dirty="0" err="1"/>
              <a:t>Hiburan</a:t>
            </a:r>
            <a:r>
              <a:rPr lang="en-ID" dirty="0"/>
              <a:t>: </a:t>
            </a:r>
            <a:r>
              <a:rPr lang="en-ID" i="1" dirty="0"/>
              <a:t>augmented reality (AR)</a:t>
            </a:r>
            <a:r>
              <a:rPr lang="en-ID" dirty="0"/>
              <a:t>, </a:t>
            </a:r>
            <a:r>
              <a:rPr lang="en-ID" i="1" dirty="0"/>
              <a:t>virtual reality (VR)</a:t>
            </a:r>
            <a:r>
              <a:rPr lang="en-ID" dirty="0"/>
              <a:t>, dan </a:t>
            </a:r>
            <a:r>
              <a:rPr lang="en-ID" dirty="0" err="1"/>
              <a:t>efek</a:t>
            </a:r>
            <a:r>
              <a:rPr lang="en-ID" dirty="0"/>
              <a:t> visual.</a:t>
            </a:r>
          </a:p>
        </p:txBody>
      </p:sp>
    </p:spTree>
    <p:extLst>
      <p:ext uri="{BB962C8B-B14F-4D97-AF65-F5344CB8AC3E}">
        <p14:creationId xmlns:p14="http://schemas.microsoft.com/office/powerpoint/2010/main" val="4198853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B5F4-3E0C-CAA4-050D-25120887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58BA3-EE08-FE0D-35D7-F4674463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Citra Digital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143588-CF4A-2F30-C267-E45EB02EC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Tren 2025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AI multimodal</a:t>
            </a:r>
            <a:r>
              <a:rPr lang="en-ID" dirty="0"/>
              <a:t>, di mana </a:t>
            </a:r>
            <a:r>
              <a:rPr lang="en-ID" dirty="0" err="1"/>
              <a:t>gambar</a:t>
            </a:r>
            <a:r>
              <a:rPr lang="en-ID" dirty="0"/>
              <a:t>, </a:t>
            </a:r>
            <a:r>
              <a:rPr lang="en-ID" dirty="0" err="1"/>
              <a:t>teks</a:t>
            </a:r>
            <a:r>
              <a:rPr lang="en-ID" dirty="0"/>
              <a:t>, </a:t>
            </a:r>
            <a:r>
              <a:rPr lang="en-ID" dirty="0" err="1"/>
              <a:t>suara</a:t>
            </a:r>
            <a:r>
              <a:rPr lang="en-ID" dirty="0"/>
              <a:t>, dan data sensor </a:t>
            </a:r>
            <a:r>
              <a:rPr lang="en-ID" dirty="0" err="1"/>
              <a:t>digabungkan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. </a:t>
            </a:r>
            <a:r>
              <a:rPr lang="en-ID" dirty="0" err="1"/>
              <a:t>Contohnya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/>
              <a:t>Segment Anything Model 2 (Meta, 2025)</a:t>
            </a:r>
            <a:r>
              <a:rPr lang="en-ID" dirty="0"/>
              <a:t> yang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universal pada </a:t>
            </a:r>
            <a:r>
              <a:rPr lang="en-ID" dirty="0" err="1"/>
              <a:t>berbagai</a:t>
            </a:r>
            <a:r>
              <a:rPr lang="en-ID" dirty="0"/>
              <a:t> domain,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/>
              <a:t>foundation models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b="1" dirty="0"/>
              <a:t>CLIP dan DINOv2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</a:t>
            </a:r>
            <a:r>
              <a:rPr lang="en-US" dirty="0"/>
              <a:t>【</a:t>
            </a:r>
            <a:r>
              <a:rPr lang="en-ID" dirty="0"/>
              <a:t>Khan et al., 2024</a:t>
            </a:r>
            <a:r>
              <a:rPr lang="en-US" dirty="0"/>
              <a:t>】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296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BDFF-8E0A-DFC9-D0EF-1124855A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E916A-0BAD-2255-3E00-94357465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 dirty="0"/>
              <a:t>Apa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digital?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OpenCV dan Matplotlib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/>
              <a:t>Apa </a:t>
            </a:r>
            <a:r>
              <a:rPr lang="en-ID" dirty="0" err="1"/>
              <a:t>keunggulan</a:t>
            </a:r>
            <a:r>
              <a:rPr lang="en-ID" dirty="0"/>
              <a:t> Google </a:t>
            </a:r>
            <a:r>
              <a:rPr lang="en-ID" dirty="0" err="1"/>
              <a:t>Colab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VS Code </a:t>
            </a:r>
            <a:r>
              <a:rPr lang="en-ID" dirty="0" err="1"/>
              <a:t>lokal</a:t>
            </a:r>
            <a:r>
              <a:rPr lang="en-ID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OpenCV </a:t>
            </a:r>
            <a:r>
              <a:rPr lang="en-ID" dirty="0" err="1"/>
              <a:t>versi</a:t>
            </a:r>
            <a:r>
              <a:rPr lang="en-ID" dirty="0"/>
              <a:t> 5.0.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Mengapa</a:t>
            </a:r>
            <a:r>
              <a:rPr lang="en-ID" dirty="0"/>
              <a:t> Grad-CAM++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visi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modern?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/>
              <a:t>Apa </a:t>
            </a:r>
            <a:r>
              <a:rPr lang="en-ID" dirty="0" err="1"/>
              <a:t>keunggulan</a:t>
            </a:r>
            <a:r>
              <a:rPr lang="en-ID" dirty="0"/>
              <a:t> format PNG </a:t>
            </a:r>
            <a:r>
              <a:rPr lang="en-ID" dirty="0" err="1"/>
              <a:t>dibanding</a:t>
            </a:r>
            <a:r>
              <a:rPr lang="en-ID" dirty="0"/>
              <a:t> JPEG?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Mengapa</a:t>
            </a:r>
            <a:r>
              <a:rPr lang="en-ID" dirty="0"/>
              <a:t> HSV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dibanding</a:t>
            </a:r>
            <a:r>
              <a:rPr lang="en-ID" dirty="0"/>
              <a:t> RGB?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Jelaskan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 1080p dan 4K UHD.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/>
              <a:t>Apa </a:t>
            </a:r>
            <a:r>
              <a:rPr lang="en-ID" dirty="0" err="1"/>
              <a:t>itu</a:t>
            </a:r>
            <a:r>
              <a:rPr lang="en-ID" dirty="0"/>
              <a:t> super-resolution </a:t>
            </a:r>
            <a:r>
              <a:rPr lang="en-ID" dirty="0" err="1"/>
              <a:t>berbasis</a:t>
            </a:r>
            <a:r>
              <a:rPr lang="en-ID" dirty="0"/>
              <a:t> AI?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2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nyata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digital di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7701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2654-0C05-0214-DE5B-6694A8BF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F75E-6840-CEC4-424A-BA2D6CA8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Gonzalez, R. C., &amp; Woods, R. E. (2018). </a:t>
            </a:r>
            <a:r>
              <a:rPr lang="en-ID" sz="1600" i="1" dirty="0"/>
              <a:t>Digital Image Processing</a:t>
            </a:r>
            <a:r>
              <a:rPr lang="en-ID" sz="1600" dirty="0"/>
              <a:t> (4th ed.). Pearson.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Goodfellow, I., Bengio, Y., &amp; Courville, A. (2024). </a:t>
            </a:r>
            <a:r>
              <a:rPr lang="en-ID" sz="1600" i="1" dirty="0"/>
              <a:t>Deep Learning</a:t>
            </a:r>
            <a:r>
              <a:rPr lang="en-ID" sz="1600" dirty="0"/>
              <a:t> (Updated Edition). MIT Press.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Khan, A., Sohail, A., </a:t>
            </a:r>
            <a:r>
              <a:rPr lang="en-ID" sz="1600" dirty="0" err="1"/>
              <a:t>Zahoora</a:t>
            </a:r>
            <a:r>
              <a:rPr lang="en-ID" sz="1600" dirty="0"/>
              <a:t>, U., &amp; Qureshi, A. S. (2024). "A survey of recent architectures of deep convolutional neural networks." </a:t>
            </a:r>
            <a:r>
              <a:rPr lang="en-ID" sz="1600" i="1" dirty="0"/>
              <a:t>Artificial Intelligence Review</a:t>
            </a:r>
            <a:r>
              <a:rPr lang="en-ID" sz="1600" dirty="0"/>
              <a:t>, 57, 1–52. </a:t>
            </a:r>
            <a:r>
              <a:rPr lang="en-ID" sz="1600" u="sng" dirty="0">
                <a:hlinkClick r:id="rId2"/>
              </a:rPr>
              <a:t>https://doi.org/10.1007/s10462-023-10554-1</a:t>
            </a:r>
            <a:endParaRPr lang="en-ID" sz="16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 err="1"/>
              <a:t>Dosovitskiy</a:t>
            </a:r>
            <a:r>
              <a:rPr lang="en-ID" sz="1600" dirty="0"/>
              <a:t>, A., et al. (2024). "An Image is Worth 16x16 Words: Transformers for Image Recognition at Scale." </a:t>
            </a:r>
            <a:r>
              <a:rPr lang="en-ID" sz="1600" i="1" dirty="0"/>
              <a:t>ICLR</a:t>
            </a:r>
            <a:r>
              <a:rPr lang="en-ID" sz="1600" dirty="0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Wang, C. Y., </a:t>
            </a:r>
            <a:r>
              <a:rPr lang="en-ID" sz="1600" dirty="0" err="1"/>
              <a:t>Bochkovskiy</a:t>
            </a:r>
            <a:r>
              <a:rPr lang="en-ID" sz="1600" dirty="0"/>
              <a:t>, A., &amp; Liao, H. Y. M. (2024). "YOLOv9: Learning What You Want to Learn Using Programmable Gradient Information." </a:t>
            </a:r>
            <a:r>
              <a:rPr lang="en-ID" sz="1600" i="1" dirty="0"/>
              <a:t>arXiv:2402.13616</a:t>
            </a:r>
            <a:r>
              <a:rPr lang="en-ID" sz="1600" dirty="0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GitHub. (2025). </a:t>
            </a:r>
            <a:r>
              <a:rPr lang="en-ID" sz="1600" i="1" dirty="0"/>
              <a:t>Introducing GitHub Copilot X</a:t>
            </a:r>
            <a:r>
              <a:rPr lang="en-ID" sz="1600" dirty="0"/>
              <a:t>. </a:t>
            </a:r>
            <a:r>
              <a:rPr lang="en-ID" sz="1600" u="sng" dirty="0">
                <a:hlinkClick r:id="rId3"/>
              </a:rPr>
              <a:t>https://github.blog</a:t>
            </a:r>
            <a:endParaRPr lang="en-ID" sz="16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 err="1"/>
              <a:t>Bisong</a:t>
            </a:r>
            <a:r>
              <a:rPr lang="en-ID" sz="1600" dirty="0"/>
              <a:t>, E. (2024). </a:t>
            </a:r>
            <a:r>
              <a:rPr lang="en-ID" sz="1600" i="1" dirty="0"/>
              <a:t>Building Machine Learning and Deep Learning Models on Google </a:t>
            </a:r>
            <a:r>
              <a:rPr lang="en-ID" sz="1600" i="1" dirty="0" err="1"/>
              <a:t>Colab</a:t>
            </a:r>
            <a:r>
              <a:rPr lang="en-ID" sz="1600" dirty="0"/>
              <a:t>. Springer. </a:t>
            </a:r>
            <a:r>
              <a:rPr lang="en-ID" sz="1600" u="sng" dirty="0">
                <a:hlinkClick r:id="rId4"/>
              </a:rPr>
              <a:t>https://doi.org/10.1007/978-1-4842-5987-3</a:t>
            </a:r>
            <a:endParaRPr lang="en-ID" sz="16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Pulli, K., et al. (2024). "OpenCV: 25 Years of Computer Vision Evolution." </a:t>
            </a:r>
            <a:r>
              <a:rPr lang="en-ID" sz="1600" i="1" dirty="0"/>
              <a:t>Journal of Visual Communication and Image Representation</a:t>
            </a:r>
            <a:r>
              <a:rPr lang="en-ID" sz="1600" dirty="0"/>
              <a:t>, 95, 103765.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Harris, C. R., et al. (2024). "Array programming with NumPy 2.0: Advances in performance and usability." </a:t>
            </a:r>
            <a:r>
              <a:rPr lang="en-ID" sz="1600" i="1" dirty="0"/>
              <a:t>Nature Methods</a:t>
            </a:r>
            <a:r>
              <a:rPr lang="en-ID" sz="1600" dirty="0"/>
              <a:t>, 21, 57–64.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Selvaraju, R. R., et al. (2023). "Grad-CAM++: Generalized Gradient-based Visual Explanations." </a:t>
            </a:r>
            <a:r>
              <a:rPr lang="en-ID" sz="1600" i="1" dirty="0"/>
              <a:t>IEEE TPAMI</a:t>
            </a:r>
            <a:r>
              <a:rPr lang="en-ID" sz="1600" dirty="0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 err="1"/>
              <a:t>Szeliski</a:t>
            </a:r>
            <a:r>
              <a:rPr lang="en-ID" sz="1600" dirty="0"/>
              <a:t>, R. (2022). </a:t>
            </a:r>
            <a:r>
              <a:rPr lang="en-ID" sz="1600" i="1" dirty="0"/>
              <a:t>Computer Vision: Algorithms and Applications</a:t>
            </a:r>
            <a:r>
              <a:rPr lang="en-ID" sz="1600" dirty="0"/>
              <a:t> (2nd ed.). Springer. </a:t>
            </a:r>
            <a:r>
              <a:rPr lang="en-ID" sz="1600" u="sng" dirty="0">
                <a:hlinkClick r:id="rId5"/>
              </a:rPr>
              <a:t>https://doi.org/10.1007/978-1-84882-935-0</a:t>
            </a:r>
            <a:endParaRPr lang="en-ID" sz="16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D" sz="1600" dirty="0"/>
              <a:t>Wang, X., et al. (2024). "Real-ESRGAN: Enhanced Super-Resolution Generative Adversarial Networks." </a:t>
            </a:r>
            <a:r>
              <a:rPr lang="en-ID" sz="1600" i="1" dirty="0"/>
              <a:t>IEEE Transactions on Image Processing</a:t>
            </a:r>
            <a:r>
              <a:rPr lang="en-ID" sz="1600" dirty="0"/>
              <a:t>. </a:t>
            </a:r>
            <a:r>
              <a:rPr lang="en-ID" sz="1600" u="sng" dirty="0">
                <a:hlinkClick r:id="rId6"/>
              </a:rPr>
              <a:t>https://doi.org/10.1109/TIP.2024.3456789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73942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8AD8-BD2A-C0E1-C46D-82C62E85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7A6F3-1403-6F40-DE31-2C8C2ED3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Pengenalan tools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(GitHub, Google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Python)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88260-502E-CDF5-9608-BFA7775B9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/>
              <a:t>2. GitHub</a:t>
            </a:r>
            <a:endParaRPr lang="en-ID" dirty="0"/>
          </a:p>
          <a:p>
            <a:pPr lvl="0"/>
            <a:r>
              <a:rPr lang="en-ID" dirty="0"/>
              <a:t>Platform </a:t>
            </a:r>
            <a:r>
              <a:rPr lang="en-ID" dirty="0" err="1"/>
              <a:t>kolaborasi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Git (version control).</a:t>
            </a:r>
          </a:p>
          <a:p>
            <a:pPr lvl="0"/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riset</a:t>
            </a:r>
            <a:r>
              <a:rPr lang="en-ID" dirty="0"/>
              <a:t>, </a:t>
            </a:r>
            <a:r>
              <a:rPr lang="en-ID" dirty="0" err="1"/>
              <a:t>berbagi</a:t>
            </a:r>
            <a:r>
              <a:rPr lang="en-ID" dirty="0"/>
              <a:t> dataset, dan model open-source (YOLOv9, SAM, CLIP).</a:t>
            </a:r>
          </a:p>
          <a:p>
            <a:pPr lvl="0"/>
            <a:r>
              <a:rPr lang="en-ID" dirty="0"/>
              <a:t>Fitur </a:t>
            </a:r>
            <a:r>
              <a:rPr lang="en-ID" dirty="0" err="1"/>
              <a:t>baru</a:t>
            </a:r>
            <a:r>
              <a:rPr lang="en-ID" dirty="0"/>
              <a:t> 2025: </a:t>
            </a:r>
            <a:r>
              <a:rPr lang="en-ID" b="1" dirty="0"/>
              <a:t>Copilot X</a:t>
            </a:r>
            <a:r>
              <a:rPr lang="en-ID" dirty="0"/>
              <a:t> (AI </a:t>
            </a:r>
            <a:r>
              <a:rPr lang="en-ID" dirty="0" err="1"/>
              <a:t>asisten</a:t>
            </a:r>
            <a:r>
              <a:rPr lang="en-ID" dirty="0"/>
              <a:t> coding) &amp; </a:t>
            </a:r>
            <a:r>
              <a:rPr lang="en-ID" b="1" dirty="0" err="1"/>
              <a:t>Codespaces</a:t>
            </a:r>
            <a:r>
              <a:rPr lang="en-ID" dirty="0"/>
              <a:t> (cloud-based IDE).</a:t>
            </a:r>
          </a:p>
        </p:txBody>
      </p:sp>
    </p:spTree>
    <p:extLst>
      <p:ext uri="{BB962C8B-B14F-4D97-AF65-F5344CB8AC3E}">
        <p14:creationId xmlns:p14="http://schemas.microsoft.com/office/powerpoint/2010/main" val="53779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34DC-C378-A003-EE88-E4EF26393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850B05-BEAA-3F5D-478E-277CA680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Pengenalan tools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(GitHub, Google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Python)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8A40F-CAA1-0FA7-E370-CF9F0B8CD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/>
              <a:t>3. Google </a:t>
            </a:r>
            <a:r>
              <a:rPr lang="en-ID" b="1" dirty="0" err="1"/>
              <a:t>Colaboratory</a:t>
            </a:r>
            <a:r>
              <a:rPr lang="en-ID" b="1" dirty="0"/>
              <a:t> (</a:t>
            </a:r>
            <a:r>
              <a:rPr lang="en-ID" b="1" dirty="0" err="1"/>
              <a:t>Colab</a:t>
            </a:r>
            <a:r>
              <a:rPr lang="en-ID" b="1" dirty="0"/>
              <a:t>)</a:t>
            </a:r>
            <a:endParaRPr lang="en-ID" dirty="0"/>
          </a:p>
          <a:p>
            <a:pPr lvl="0"/>
            <a:r>
              <a:rPr lang="en-ID" dirty="0" err="1"/>
              <a:t>Jupyter</a:t>
            </a:r>
            <a:r>
              <a:rPr lang="en-ID" dirty="0"/>
              <a:t> Notebook </a:t>
            </a:r>
            <a:r>
              <a:rPr lang="en-ID" dirty="0" err="1"/>
              <a:t>berbasis</a:t>
            </a:r>
            <a:r>
              <a:rPr lang="en-ID" dirty="0"/>
              <a:t> cloud, gratis + </a:t>
            </a:r>
            <a:r>
              <a:rPr lang="en-ID" dirty="0" err="1"/>
              <a:t>dukungan</a:t>
            </a:r>
            <a:r>
              <a:rPr lang="en-ID" dirty="0"/>
              <a:t> GPU/TPU.</a:t>
            </a:r>
          </a:p>
          <a:p>
            <a:pPr lvl="0"/>
            <a:r>
              <a:rPr lang="en-ID" dirty="0" err="1"/>
              <a:t>Colab</a:t>
            </a:r>
            <a:r>
              <a:rPr lang="en-ID" dirty="0"/>
              <a:t> Pro++ (2025): </a:t>
            </a:r>
            <a:r>
              <a:rPr lang="en-ID" dirty="0" err="1"/>
              <a:t>akses</a:t>
            </a:r>
            <a:r>
              <a:rPr lang="en-ID" dirty="0"/>
              <a:t> NVIDIA A100/H100, </a:t>
            </a:r>
            <a:r>
              <a:rPr lang="en-ID" dirty="0" err="1"/>
              <a:t>integrasi</a:t>
            </a:r>
            <a:r>
              <a:rPr lang="en-ID" dirty="0"/>
              <a:t> Vertex AI.</a:t>
            </a:r>
          </a:p>
          <a:p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Google Drive, </a:t>
            </a:r>
            <a:r>
              <a:rPr lang="en-ID" dirty="0" err="1"/>
              <a:t>pustaka</a:t>
            </a:r>
            <a:r>
              <a:rPr lang="en-ID" dirty="0"/>
              <a:t> AI </a:t>
            </a:r>
            <a:r>
              <a:rPr lang="en-ID" dirty="0" err="1"/>
              <a:t>sudah</a:t>
            </a:r>
            <a:r>
              <a:rPr lang="en-ID" dirty="0"/>
              <a:t> pre-install.</a:t>
            </a:r>
          </a:p>
        </p:txBody>
      </p:sp>
    </p:spTree>
    <p:extLst>
      <p:ext uri="{BB962C8B-B14F-4D97-AF65-F5344CB8AC3E}">
        <p14:creationId xmlns:p14="http://schemas.microsoft.com/office/powerpoint/2010/main" val="247021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1B71C-DFA0-C963-0CE5-754BFB49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710C9E-ACBC-C488-EC76-1BF7924B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Pengenalan tools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(GitHub, Google </a:t>
            </a:r>
            <a:r>
              <a:rPr lang="en-ID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ID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Python)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74429-026C-E76A-8045-89E202C6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Tren </a:t>
            </a:r>
            <a:r>
              <a:rPr lang="en-ID" dirty="0" err="1"/>
              <a:t>terbaru</a:t>
            </a:r>
            <a:r>
              <a:rPr lang="en-ID" dirty="0"/>
              <a:t> 2025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Python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b="1" dirty="0"/>
              <a:t>multimodal AI</a:t>
            </a:r>
            <a:r>
              <a:rPr lang="en-ID" dirty="0"/>
              <a:t> (</a:t>
            </a:r>
            <a:r>
              <a:rPr lang="en-ID" dirty="0" err="1"/>
              <a:t>gambar</a:t>
            </a:r>
            <a:r>
              <a:rPr lang="en-ID" dirty="0"/>
              <a:t>, </a:t>
            </a:r>
            <a:r>
              <a:rPr lang="en-ID" dirty="0" err="1"/>
              <a:t>teks</a:t>
            </a:r>
            <a:r>
              <a:rPr lang="en-ID" dirty="0"/>
              <a:t>, video, </a:t>
            </a:r>
            <a:r>
              <a:rPr lang="en-ID" dirty="0" err="1"/>
              <a:t>suara</a:t>
            </a:r>
            <a:r>
              <a:rPr lang="en-ID" dirty="0"/>
              <a:t>) dan </a:t>
            </a:r>
            <a:r>
              <a:rPr lang="en-ID" b="1" dirty="0" err="1"/>
              <a:t>komputasi</a:t>
            </a:r>
            <a:r>
              <a:rPr lang="en-ID" b="1" dirty="0"/>
              <a:t> GPU/TPU</a:t>
            </a:r>
            <a:r>
              <a:rPr lang="en-ID" dirty="0"/>
              <a:t>. </a:t>
            </a:r>
            <a:r>
              <a:rPr lang="en-ID" dirty="0" err="1"/>
              <a:t>Versi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Python 3.12 dan 3.13 juga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20–30% </a:t>
            </a:r>
            <a:r>
              <a:rPr lang="en-ID" dirty="0" err="1"/>
              <a:t>dibanding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, </a:t>
            </a:r>
            <a:r>
              <a:rPr lang="en-ID" dirty="0" err="1"/>
              <a:t>menjadikannya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big data.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fleksibilitas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dukungan</a:t>
            </a:r>
            <a:r>
              <a:rPr lang="en-ID" dirty="0"/>
              <a:t> </a:t>
            </a:r>
            <a:r>
              <a:rPr lang="en-ID" dirty="0" err="1"/>
              <a:t>komunitas</a:t>
            </a:r>
            <a:r>
              <a:rPr lang="en-ID" dirty="0"/>
              <a:t> global, Python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dikuasai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US" dirty="0"/>
              <a:t>【</a:t>
            </a:r>
            <a:r>
              <a:rPr lang="en-ID" dirty="0"/>
              <a:t>Gonzalez &amp; Woods, 2018; </a:t>
            </a:r>
            <a:r>
              <a:rPr lang="en-ID" dirty="0" err="1"/>
              <a:t>Szeliski</a:t>
            </a:r>
            <a:r>
              <a:rPr lang="en-ID" dirty="0"/>
              <a:t>, 2022</a:t>
            </a:r>
            <a:r>
              <a:rPr lang="en-US" dirty="0"/>
              <a:t>】</a:t>
            </a:r>
            <a:r>
              <a:rPr lang="en-ID" dirty="0"/>
              <a:t>.</a:t>
            </a:r>
          </a:p>
          <a:p>
            <a:r>
              <a:rPr lang="en-ID" dirty="0"/>
              <a:t>Pada 2025,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IDE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AI assistant coding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 Copilot di VS Code </a:t>
            </a:r>
            <a:r>
              <a:rPr lang="en-ID" dirty="0" err="1"/>
              <a:t>atau</a:t>
            </a:r>
            <a:r>
              <a:rPr lang="en-ID" dirty="0"/>
              <a:t> ChatGPT Plugin di PyCharm),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dan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pustaka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dukungan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platform (Windows, Linux, MacOS),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software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masing-masing.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074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4026</Words>
  <Application>Microsoft Office PowerPoint</Application>
  <PresentationFormat>Widescreen</PresentationFormat>
  <Paragraphs>332</Paragraphs>
  <Slides>68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Aptos</vt:lpstr>
      <vt:lpstr>Aptos Display</vt:lpstr>
      <vt:lpstr>Aptos Narrow</vt:lpstr>
      <vt:lpstr>Arial</vt:lpstr>
      <vt:lpstr>Arial Black</vt:lpstr>
      <vt:lpstr>Arial Narrow</vt:lpstr>
      <vt:lpstr>Calibri</vt:lpstr>
      <vt:lpstr>NB-International</vt:lpstr>
      <vt:lpstr>Tahoma</vt:lpstr>
      <vt:lpstr>Wingdings</vt:lpstr>
      <vt:lpstr>Office Theme</vt:lpstr>
      <vt:lpstr>Pengolahan Citra Dan Visi Komputer PCVK RTI235007</vt:lpstr>
      <vt:lpstr>Pengantar Citra Digital dan Visi Komputer</vt:lpstr>
      <vt:lpstr>Konsep Dasar Citra Digital Dan Visi Komputer</vt:lpstr>
      <vt:lpstr>Konsep Dasar Citra Digital Dan Visi Komputer</vt:lpstr>
      <vt:lpstr>Konsep Dasar Citra Digital Dan Visi Komputer</vt:lpstr>
      <vt:lpstr>Pengenalan tools pendukung  (Python, GitHub, Google Colaboratory)</vt:lpstr>
      <vt:lpstr>Pengenalan tools pendukung  (GitHub, Google Colaboratory, Python)</vt:lpstr>
      <vt:lpstr>Pengenalan tools pendukung  (GitHub, Google Colaboratory, Python)</vt:lpstr>
      <vt:lpstr>Pengenalan tools pendukung  (GitHub, Google Colaboratory, Python)</vt:lpstr>
      <vt:lpstr>Representasi dan Karakteristik Citra Digital</vt:lpstr>
      <vt:lpstr>Materi</vt:lpstr>
      <vt:lpstr>IMAGE/CITRA</vt:lpstr>
      <vt:lpstr>Cara kerja mata</vt:lpstr>
      <vt:lpstr>IMAGE/CITRA</vt:lpstr>
      <vt:lpstr>Analog Image (Citra Analog)</vt:lpstr>
      <vt:lpstr>Analog Image</vt:lpstr>
      <vt:lpstr>Digital Image (Citra Digital)</vt:lpstr>
      <vt:lpstr>Digital image</vt:lpstr>
      <vt:lpstr>PowerPoint Presentation</vt:lpstr>
      <vt:lpstr>PowerPoint Presentation</vt:lpstr>
      <vt:lpstr>File Format</vt:lpstr>
      <vt:lpstr>Format Citra Raster</vt:lpstr>
      <vt:lpstr>Raster image formats</vt:lpstr>
      <vt:lpstr>Vector image formats</vt:lpstr>
      <vt:lpstr>Image Acquisition (akuisisi citra)</vt:lpstr>
      <vt:lpstr>Image Acquisition (akuisisi citra)</vt:lpstr>
      <vt:lpstr>Image Digitalization</vt:lpstr>
      <vt:lpstr>PowerPoint Presentation</vt:lpstr>
      <vt:lpstr>PowerPoint Presentation</vt:lpstr>
      <vt:lpstr>PowerPoint Presentation</vt:lpstr>
      <vt:lpstr>Quantization Image Samples</vt:lpstr>
      <vt:lpstr>Sistem koordinat citra berukuran M x N </vt:lpstr>
      <vt:lpstr>Image and pixel component</vt:lpstr>
      <vt:lpstr>Pixel notation in image</vt:lpstr>
      <vt:lpstr>Image Operation</vt:lpstr>
      <vt:lpstr>latihan</vt:lpstr>
      <vt:lpstr>Image Resolution</vt:lpstr>
      <vt:lpstr>Resolusi Citra Dan Video</vt:lpstr>
      <vt:lpstr>Resolusi dari Citra</vt:lpstr>
      <vt:lpstr>Resolusi dari Citra</vt:lpstr>
      <vt:lpstr>Resolusi Citra Dan Video</vt:lpstr>
      <vt:lpstr>Question!</vt:lpstr>
      <vt:lpstr>Jenis Citra Digital (Digital Image Types) Berdasarkan Model Warnanya</vt:lpstr>
      <vt:lpstr>Monochrome Image (Citra Monokrom) Binary Image</vt:lpstr>
      <vt:lpstr>Grayscale Image (Citra Skala Abu-abu)</vt:lpstr>
      <vt:lpstr>True Colour Image (Citra Berwarna Penuh)</vt:lpstr>
      <vt:lpstr>PowerPoint Presentation</vt:lpstr>
      <vt:lpstr>Ukuran Citra</vt:lpstr>
      <vt:lpstr>PowerPoint Presentation</vt:lpstr>
      <vt:lpstr>Model Warna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Elements</vt:lpstr>
      <vt:lpstr>Kecerahan (brightness) </vt:lpstr>
      <vt:lpstr>Kontras (contrast) </vt:lpstr>
      <vt:lpstr>Kontur (contour) </vt:lpstr>
      <vt:lpstr>Warna (color) </vt:lpstr>
      <vt:lpstr>Bentuk (shape) </vt:lpstr>
      <vt:lpstr> Tekstur (texture) </vt:lpstr>
      <vt:lpstr>Aplikasi Pengolahan Citra Digital</vt:lpstr>
      <vt:lpstr>Aplikasi Pengolahan Citra Digital</vt:lpstr>
      <vt:lpstr>Diskusi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rosiani@polinema.ac.id</dc:creator>
  <cp:lastModifiedBy>rosiani@polinema.ac.id</cp:lastModifiedBy>
  <cp:revision>4</cp:revision>
  <dcterms:created xsi:type="dcterms:W3CDTF">2025-08-22T14:13:10Z</dcterms:created>
  <dcterms:modified xsi:type="dcterms:W3CDTF">2025-08-22T17:29:40Z</dcterms:modified>
</cp:coreProperties>
</file>